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4" r:id="rId1"/>
  </p:sldMasterIdLst>
  <p:notesMasterIdLst>
    <p:notesMasterId r:id="rId22"/>
  </p:notesMasterIdLst>
  <p:sldIdLst>
    <p:sldId id="4083" r:id="rId2"/>
    <p:sldId id="4164" r:id="rId3"/>
    <p:sldId id="4160" r:id="rId4"/>
    <p:sldId id="4158" r:id="rId5"/>
    <p:sldId id="4135" r:id="rId6"/>
    <p:sldId id="4159" r:id="rId7"/>
    <p:sldId id="4137" r:id="rId8"/>
    <p:sldId id="4139" r:id="rId9"/>
    <p:sldId id="4155" r:id="rId10"/>
    <p:sldId id="4161" r:id="rId11"/>
    <p:sldId id="4162" r:id="rId12"/>
    <p:sldId id="4140" r:id="rId13"/>
    <p:sldId id="4157" r:id="rId14"/>
    <p:sldId id="4147" r:id="rId15"/>
    <p:sldId id="4148" r:id="rId16"/>
    <p:sldId id="4146" r:id="rId17"/>
    <p:sldId id="4134" r:id="rId18"/>
    <p:sldId id="4149" r:id="rId19"/>
    <p:sldId id="4165" r:id="rId20"/>
    <p:sldId id="4150" r:id="rId21"/>
  </p:sldIdLst>
  <p:sldSz cx="2437765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DFE1"/>
    <a:srgbClr val="E2ECF1"/>
    <a:srgbClr val="F1F6F8"/>
    <a:srgbClr val="DBE9F0"/>
    <a:srgbClr val="073B4C"/>
    <a:srgbClr val="335FFE"/>
    <a:srgbClr val="ECF3F6"/>
    <a:srgbClr val="B5B5B5"/>
    <a:srgbClr val="DEDEDE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3" autoAdjust="0"/>
    <p:restoredTop sz="90403" autoAdjust="0"/>
  </p:normalViewPr>
  <p:slideViewPr>
    <p:cSldViewPr snapToGrid="0" snapToObjects="1">
      <p:cViewPr varScale="1">
        <p:scale>
          <a:sx n="50" d="100"/>
          <a:sy n="50" d="100"/>
        </p:scale>
        <p:origin x="525" y="5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notesViewPr>
    <p:cSldViewPr snapToGrid="0" snapToObjects="1" showGuides="1">
      <p:cViewPr varScale="1">
        <p:scale>
          <a:sx n="73" d="100"/>
          <a:sy n="73" d="100"/>
        </p:scale>
        <p:origin x="413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Poppi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Poppins" pitchFamily="2" charset="77"/>
              </a:defRPr>
            </a:lvl1pPr>
          </a:lstStyle>
          <a:p>
            <a:fld id="{EFC10EE1-B198-C942-8235-326C972CBB30}" type="datetimeFigureOut">
              <a:rPr lang="en-US" smtClean="0"/>
              <a:pPr/>
              <a:t>12/6/2024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Poppi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Poppins" pitchFamily="2" charset="77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b="0" i="0" kern="1200">
        <a:solidFill>
          <a:schemeClr val="tx1"/>
        </a:solidFill>
        <a:latin typeface="Poppins" pitchFamily="2" charset="77"/>
        <a:ea typeface="+mn-ea"/>
        <a:cs typeface="+mn-cs"/>
      </a:defRPr>
    </a:lvl1pPr>
    <a:lvl2pPr marL="914217" algn="l" defTabSz="914217" rtl="0" eaLnBrk="1" latinLnBrk="0" hangingPunct="1">
      <a:defRPr sz="2400" b="0" i="0" kern="1200">
        <a:solidFill>
          <a:schemeClr val="tx1"/>
        </a:solidFill>
        <a:latin typeface="Poppins" pitchFamily="2" charset="77"/>
        <a:ea typeface="+mn-ea"/>
        <a:cs typeface="+mn-cs"/>
      </a:defRPr>
    </a:lvl2pPr>
    <a:lvl3pPr marL="1828434" algn="l" defTabSz="914217" rtl="0" eaLnBrk="1" latinLnBrk="0" hangingPunct="1">
      <a:defRPr sz="2400" b="0" i="0" kern="1200">
        <a:solidFill>
          <a:schemeClr val="tx1"/>
        </a:solidFill>
        <a:latin typeface="Poppins" pitchFamily="2" charset="77"/>
        <a:ea typeface="+mn-ea"/>
        <a:cs typeface="+mn-cs"/>
      </a:defRPr>
    </a:lvl3pPr>
    <a:lvl4pPr marL="2742651" algn="l" defTabSz="914217" rtl="0" eaLnBrk="1" latinLnBrk="0" hangingPunct="1">
      <a:defRPr sz="2400" b="0" i="0" kern="1200">
        <a:solidFill>
          <a:schemeClr val="tx1"/>
        </a:solidFill>
        <a:latin typeface="Poppins" pitchFamily="2" charset="77"/>
        <a:ea typeface="+mn-ea"/>
        <a:cs typeface="+mn-cs"/>
      </a:defRPr>
    </a:lvl4pPr>
    <a:lvl5pPr marL="3656868" algn="l" defTabSz="914217" rtl="0" eaLnBrk="1" latinLnBrk="0" hangingPunct="1">
      <a:defRPr sz="2400" b="0" i="0" kern="1200">
        <a:solidFill>
          <a:schemeClr val="tx1"/>
        </a:solidFill>
        <a:latin typeface="Poppins" pitchFamily="2" charset="77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102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KEEP MOVING..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07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Correlation </a:t>
            </a:r>
          </a:p>
          <a:p>
            <a:endParaRPr lang="en-US" dirty="0"/>
          </a:p>
          <a:p>
            <a:r>
              <a:rPr lang="en-US" dirty="0"/>
              <a:t>FUNCTIONALITY</a:t>
            </a:r>
          </a:p>
          <a:p>
            <a:r>
              <a:rPr lang="en-US" dirty="0"/>
              <a:t>High or Low</a:t>
            </a:r>
          </a:p>
          <a:p>
            <a:endParaRPr lang="en-US" dirty="0"/>
          </a:p>
          <a:p>
            <a:r>
              <a:rPr lang="en-US" dirty="0"/>
              <a:t>SIZE</a:t>
            </a:r>
          </a:p>
          <a:p>
            <a:r>
              <a:rPr lang="en-US" dirty="0"/>
              <a:t>Small or Large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571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it in the numbers?</a:t>
            </a:r>
          </a:p>
          <a:p>
            <a:endParaRPr lang="en-US" dirty="0"/>
          </a:p>
          <a:p>
            <a:r>
              <a:rPr lang="en-US" dirty="0"/>
              <a:t>Is it pay?</a:t>
            </a:r>
          </a:p>
          <a:p>
            <a:endParaRPr lang="en-US" dirty="0"/>
          </a:p>
          <a:p>
            <a:r>
              <a:rPr lang="en-US"/>
              <a:t>Always about PRODUCTION</a:t>
            </a:r>
            <a:r>
              <a:rPr lang="en-US" dirty="0"/>
              <a:t>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616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NO RISKS WITH THESE..</a:t>
            </a:r>
          </a:p>
          <a:p>
            <a:endParaRPr lang="en-US" sz="18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NO REWARDS..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4939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Money back guarantee?</a:t>
            </a:r>
          </a:p>
          <a:p>
            <a:endParaRPr lang="en-US" dirty="0"/>
          </a:p>
          <a:p>
            <a:r>
              <a:rPr lang="en-US" dirty="0"/>
              <a:t>30, 60, 90 days</a:t>
            </a:r>
          </a:p>
          <a:p>
            <a:endParaRPr lang="en-US" dirty="0"/>
          </a:p>
          <a:p>
            <a:r>
              <a:rPr lang="en-US" dirty="0"/>
              <a:t>6, 9, 1 year..</a:t>
            </a:r>
          </a:p>
          <a:p>
            <a:endParaRPr lang="en-US" dirty="0"/>
          </a:p>
          <a:p>
            <a:r>
              <a:rPr lang="en-US" dirty="0"/>
              <a:t>CONSISTENCY..</a:t>
            </a:r>
          </a:p>
          <a:p>
            <a:r>
              <a:rPr lang="en-US" dirty="0"/>
              <a:t>Not speed but accuracy!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9334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Sebastian </a:t>
            </a:r>
          </a:p>
          <a:p>
            <a:r>
              <a:rPr lang="en-US" dirty="0"/>
              <a:t>Sebastian </a:t>
            </a:r>
          </a:p>
          <a:p>
            <a:r>
              <a:rPr lang="en-US" dirty="0"/>
              <a:t>Sebastian </a:t>
            </a:r>
          </a:p>
          <a:p>
            <a:endParaRPr lang="en-US" dirty="0"/>
          </a:p>
          <a:p>
            <a:r>
              <a:rPr lang="en-US" dirty="0"/>
              <a:t>Bruce Hornsby..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120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i="0" u="sng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OFFER</a:t>
            </a:r>
          </a:p>
          <a:p>
            <a:endParaRPr lang="en-US" sz="18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Self-driven study..</a:t>
            </a:r>
          </a:p>
          <a:p>
            <a:endParaRPr lang="en-US" sz="18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Student voices panel..</a:t>
            </a:r>
          </a:p>
          <a:p>
            <a:endParaRPr lang="en-US" sz="18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CAN YOU HELP ME?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246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 on the Benefit!</a:t>
            </a:r>
          </a:p>
          <a:p>
            <a:endParaRPr lang="en-US" dirty="0"/>
          </a:p>
          <a:p>
            <a:r>
              <a:rPr lang="en-US" dirty="0"/>
              <a:t>Quality has to go in before the name tag goes on!</a:t>
            </a:r>
          </a:p>
          <a:p>
            <a:endParaRPr lang="en-US" dirty="0"/>
          </a:p>
          <a:p>
            <a:r>
              <a:rPr lang="en-US" dirty="0"/>
              <a:t>Find the right strategy!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265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BENEFITS..❤️</a:t>
            </a:r>
          </a:p>
          <a:p>
            <a:endParaRPr lang="en-US" sz="18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Retention NP.</a:t>
            </a:r>
          </a:p>
          <a:p>
            <a:endParaRPr lang="en-US" sz="18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Outcomes thru roof..</a:t>
            </a:r>
          </a:p>
          <a:p>
            <a:endParaRPr lang="en-US" sz="18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Unforgettable experience(s)..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Sebastian..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307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thing at a time before moving on!🏃🏽‍♂️</a:t>
            </a:r>
          </a:p>
          <a:p>
            <a:endParaRPr lang="en-US" dirty="0"/>
          </a:p>
          <a:p>
            <a:r>
              <a:rPr lang="en-US" dirty="0"/>
              <a:t>EXPOSURE..</a:t>
            </a:r>
          </a:p>
          <a:p>
            <a:endParaRPr lang="en-US" dirty="0"/>
          </a:p>
          <a:p>
            <a:r>
              <a:rPr lang="en-US" dirty="0"/>
              <a:t>What if you surrounded yourself with problem solvers?</a:t>
            </a:r>
          </a:p>
          <a:p>
            <a:r>
              <a:rPr lang="en-US" dirty="0"/>
              <a:t>Application 🔥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343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Get people to know, like, and trust you.</a:t>
            </a:r>
          </a:p>
          <a:p>
            <a:endParaRPr lang="en-US" sz="18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That’s VALUE..💍</a:t>
            </a:r>
          </a:p>
          <a:p>
            <a:endParaRPr lang="en-US" sz="18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“Organic focus” 4</a:t>
            </a:r>
          </a:p>
          <a:p>
            <a:endParaRPr lang="en-US" sz="18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PLACEMENT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RETENTION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STUDENT SATISFACTION, EMPLOYER, SATISFACTION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608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VALUE …🔎</a:t>
            </a:r>
          </a:p>
          <a:p>
            <a:endParaRPr lang="en-US" dirty="0"/>
          </a:p>
          <a:p>
            <a:r>
              <a:rPr lang="en-US" dirty="0"/>
              <a:t>Teach what made you think?</a:t>
            </a:r>
          </a:p>
          <a:p>
            <a:endParaRPr lang="en-US" dirty="0"/>
          </a:p>
          <a:p>
            <a:r>
              <a:rPr lang="en-US" dirty="0"/>
              <a:t>Customer Survey..</a:t>
            </a:r>
          </a:p>
          <a:p>
            <a:endParaRPr lang="en-US" dirty="0"/>
          </a:p>
          <a:p>
            <a:r>
              <a:rPr lang="en-US" dirty="0"/>
              <a:t>Use Ai tools to create content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472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425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BETTER  /  BITTER</a:t>
            </a:r>
          </a:p>
          <a:p>
            <a:endParaRPr lang="en-US" dirty="0"/>
          </a:p>
          <a:p>
            <a:r>
              <a:rPr lang="en-US" dirty="0"/>
              <a:t>Practice Thinking..</a:t>
            </a:r>
          </a:p>
          <a:p>
            <a:endParaRPr lang="en-US" dirty="0"/>
          </a:p>
          <a:p>
            <a:r>
              <a:rPr lang="en-US" dirty="0"/>
              <a:t>Start Thinking..</a:t>
            </a:r>
          </a:p>
          <a:p>
            <a:endParaRPr lang="en-US" dirty="0"/>
          </a:p>
          <a:p>
            <a:r>
              <a:rPr lang="en-US" dirty="0"/>
              <a:t>Testing What You Know..</a:t>
            </a:r>
          </a:p>
          <a:p>
            <a:endParaRPr lang="en-US" dirty="0"/>
          </a:p>
          <a:p>
            <a:r>
              <a:rPr lang="en-US" dirty="0"/>
              <a:t>Weekly Motivation..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475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1EBFEBB-A744-DC6E-BBC0-56E6FD7D8F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3716000"/>
          </a:xfrm>
          <a:solidFill>
            <a:schemeClr val="bg1">
              <a:lumMod val="95000"/>
            </a:schemeClr>
          </a:solidFill>
        </p:spPr>
        <p:txBody>
          <a:bodyPr vert="horz" wrap="square" lIns="182843" tIns="91422" rIns="182843" bIns="91422" rtlCol="0">
            <a:noAutofit/>
          </a:bodyPr>
          <a:lstStyle>
            <a:lvl1pPr>
              <a:defRPr lang="en-US" b="0" i="0">
                <a:latin typeface="Poppins" pitchFamily="2" charset="77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31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98897A6-432A-0E0B-86C1-09721CFCC5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09338" y="1008063"/>
            <a:ext cx="13168312" cy="5830887"/>
          </a:xfrm>
          <a:solidFill>
            <a:schemeClr val="bg1">
              <a:lumMod val="95000"/>
            </a:schemeClr>
          </a:solidFill>
        </p:spPr>
        <p:txBody>
          <a:bodyPr vert="horz" wrap="square" lIns="182843" tIns="91422" rIns="182843" bIns="91422" rtlCol="0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27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8C346F1-52A7-D758-0218-1B7D18523D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88825" y="0"/>
            <a:ext cx="12188825" cy="13716000"/>
          </a:xfrm>
          <a:solidFill>
            <a:schemeClr val="bg1">
              <a:lumMod val="95000"/>
            </a:schemeClr>
          </a:solidFill>
        </p:spPr>
        <p:txBody>
          <a:bodyPr vert="horz" wrap="square" lIns="182843" tIns="91422" rIns="182843" bIns="91422" rtlCol="0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94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95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2893442-8975-60D2-4454-7C4467C9E8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320260"/>
            <a:ext cx="12475029" cy="9568529"/>
          </a:xfrm>
          <a:solidFill>
            <a:schemeClr val="bg1">
              <a:lumMod val="95000"/>
            </a:schemeClr>
          </a:solidFill>
        </p:spPr>
        <p:txBody>
          <a:bodyPr vert="horz" wrap="square" lIns="182843" tIns="91422" rIns="182843" bIns="91422" rtlCol="0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14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7AC28BB9-312B-30DE-9F79-C1AB256B41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02621" y="2320260"/>
            <a:ext cx="12475029" cy="9568529"/>
          </a:xfrm>
          <a:solidFill>
            <a:schemeClr val="bg1">
              <a:lumMod val="95000"/>
            </a:schemeClr>
          </a:solidFill>
        </p:spPr>
        <p:txBody>
          <a:bodyPr vert="horz" wrap="square" lIns="182843" tIns="91422" rIns="182843" bIns="91422" rtlCol="0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489A58E-FA15-7EC0-3387-B80E0D639B0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148085" y="0"/>
            <a:ext cx="14229566" cy="8147050"/>
          </a:xfrm>
          <a:solidFill>
            <a:schemeClr val="bg1">
              <a:lumMod val="95000"/>
            </a:schemeClr>
          </a:solidFill>
        </p:spPr>
        <p:txBody>
          <a:bodyPr vert="horz" wrap="square" lIns="182843" tIns="91422" rIns="182843" bIns="91422" rtlCol="0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0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2ED72516-303F-0776-C442-6E2B24D34F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825" cy="13716000"/>
          </a:xfrm>
          <a:solidFill>
            <a:schemeClr val="bg1">
              <a:lumMod val="95000"/>
            </a:schemeClr>
          </a:solidFill>
        </p:spPr>
        <p:txBody>
          <a:bodyPr vert="horz" wrap="square" lIns="182843" tIns="91422" rIns="182843" bIns="91422" rtlCol="0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4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E0B27BA-948B-19C9-3008-31D1625F03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84727" y="4405023"/>
            <a:ext cx="6561138" cy="5962650"/>
          </a:xfrm>
          <a:solidFill>
            <a:schemeClr val="bg1">
              <a:lumMod val="95000"/>
            </a:schemeClr>
          </a:solidFill>
        </p:spPr>
        <p:txBody>
          <a:bodyPr vert="horz" wrap="square" lIns="182843" tIns="91422" rIns="182843" bIns="91422" rtlCol="0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FD7AC9AC-7F0D-4992-EC3E-CA821B51B9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71057" y="4405313"/>
            <a:ext cx="6561138" cy="5962650"/>
          </a:xfrm>
          <a:solidFill>
            <a:schemeClr val="bg1">
              <a:lumMod val="95000"/>
            </a:schemeClr>
          </a:solidFill>
        </p:spPr>
        <p:txBody>
          <a:bodyPr vert="horz" wrap="square" lIns="182843" tIns="91422" rIns="182843" bIns="91422" rtlCol="0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C45E0095-7AEF-ADBA-4855-9CD8F732BA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358291" y="4405023"/>
            <a:ext cx="6561138" cy="5962650"/>
          </a:xfrm>
          <a:solidFill>
            <a:schemeClr val="bg1">
              <a:lumMod val="95000"/>
            </a:schemeClr>
          </a:solidFill>
        </p:spPr>
        <p:txBody>
          <a:bodyPr vert="horz" wrap="square" lIns="182843" tIns="91422" rIns="182843" bIns="91422" rtlCol="0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63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52AA7A-B387-7E53-BDE5-D2647D04F7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48391" y="2046071"/>
            <a:ext cx="9533524" cy="11669929"/>
          </a:xfrm>
          <a:solidFill>
            <a:schemeClr val="bg1">
              <a:lumMod val="95000"/>
            </a:schemeClr>
          </a:solidFill>
        </p:spPr>
        <p:txBody>
          <a:bodyPr vert="horz" wrap="square" lIns="182843" tIns="91422" rIns="182843" bIns="91422" rtlCol="0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513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45540AF9-55D5-D37F-AF45-A7FFEA885C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20825" y="2011236"/>
            <a:ext cx="10668000" cy="11704764"/>
          </a:xfrm>
          <a:solidFill>
            <a:schemeClr val="bg1">
              <a:lumMod val="95000"/>
            </a:schemeClr>
          </a:solidFill>
        </p:spPr>
        <p:txBody>
          <a:bodyPr vert="horz" wrap="square" lIns="182843" tIns="91422" rIns="182843" bIns="91422" rtlCol="0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78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EB40CE9-4CA0-9800-F88F-1A212F2E9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0825" y="3403600"/>
            <a:ext cx="21336000" cy="5467350"/>
          </a:xfrm>
          <a:solidFill>
            <a:schemeClr val="bg1">
              <a:lumMod val="95000"/>
            </a:schemeClr>
          </a:solidFill>
        </p:spPr>
        <p:txBody>
          <a:bodyPr vert="horz" wrap="square" lIns="182843" tIns="91422" rIns="182843" bIns="91422" rtlCol="0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916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 b="0" i="0">
                <a:solidFill>
                  <a:schemeClr val="tx1">
                    <a:tint val="75000"/>
                  </a:schemeClr>
                </a:solidFill>
                <a:latin typeface="Poppins" pitchFamily="2" charset="77"/>
              </a:defRPr>
            </a:lvl1pPr>
          </a:lstStyle>
          <a:p>
            <a:fld id="{C764DE79-268F-4C1A-8933-263129D2AF90}" type="datetimeFigureOut">
              <a:rPr lang="en-US" smtClean="0"/>
              <a:pPr/>
              <a:t>12/6/2024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 b="0" i="0">
                <a:solidFill>
                  <a:schemeClr val="tx1">
                    <a:tint val="75000"/>
                  </a:schemeClr>
                </a:solidFill>
                <a:latin typeface="Poppi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 b="0" i="0">
                <a:solidFill>
                  <a:schemeClr val="tx1">
                    <a:tint val="75000"/>
                  </a:schemeClr>
                </a:solidFill>
                <a:latin typeface="Poppins" pitchFamily="2" charset="77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824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71" r:id="rId2"/>
    <p:sldLayoutId id="2147484076" r:id="rId3"/>
    <p:sldLayoutId id="2147484080" r:id="rId4"/>
    <p:sldLayoutId id="2147484073" r:id="rId5"/>
    <p:sldLayoutId id="2147484078" r:id="rId6"/>
    <p:sldLayoutId id="2147484074" r:id="rId7"/>
    <p:sldLayoutId id="2147484075" r:id="rId8"/>
    <p:sldLayoutId id="2147484081" r:id="rId9"/>
    <p:sldLayoutId id="2147484077" r:id="rId10"/>
    <p:sldLayoutId id="2147484070" r:id="rId11"/>
    <p:sldLayoutId id="214748406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b="0" i="0" kern="1200">
          <a:solidFill>
            <a:schemeClr val="tx1"/>
          </a:solidFill>
          <a:latin typeface="Poppins" pitchFamily="2" charset="77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b="0" i="0" kern="1200">
          <a:solidFill>
            <a:schemeClr val="tx1"/>
          </a:solidFill>
          <a:latin typeface="Poppins" pitchFamily="2" charset="77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b="0" i="0" kern="1200">
          <a:solidFill>
            <a:schemeClr val="tx1"/>
          </a:solidFill>
          <a:latin typeface="Poppins" pitchFamily="2" charset="77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b="0" i="0" kern="1200">
          <a:solidFill>
            <a:schemeClr val="tx1"/>
          </a:solidFill>
          <a:latin typeface="Poppins" pitchFamily="2" charset="77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b="0" i="0" kern="1200">
          <a:solidFill>
            <a:schemeClr val="tx1"/>
          </a:solidFill>
          <a:latin typeface="Poppins" pitchFamily="2" charset="77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b="0" i="0" kern="1200">
          <a:solidFill>
            <a:schemeClr val="tx1"/>
          </a:solidFill>
          <a:latin typeface="Poppins" pitchFamily="2" charset="77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orient="horz" pos="7997" userDrawn="1">
          <p15:clr>
            <a:srgbClr val="A4A3A4"/>
          </p15:clr>
        </p15:guide>
        <p15:guide id="3" pos="7678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orp.kaltura.com" TargetMode="External"/><Relationship Id="rId2" Type="http://schemas.openxmlformats.org/officeDocument/2006/relationships/hyperlink" Target="https://www.edx.org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nces.ed.gov" TargetMode="External"/><Relationship Id="rId5" Type="http://schemas.openxmlformats.org/officeDocument/2006/relationships/hyperlink" Target="https://www.edutopia.org" TargetMode="External"/><Relationship Id="rId4" Type="http://schemas.openxmlformats.org/officeDocument/2006/relationships/hyperlink" Target="https://doi.org/10.1016/j.compedu.2010.02.002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 descr="A red shoe on a red background&#10;&#10;Description automatically generated">
            <a:extLst>
              <a:ext uri="{FF2B5EF4-FFF2-40B4-BE49-F238E27FC236}">
                <a16:creationId xmlns:a16="http://schemas.microsoft.com/office/drawing/2014/main" id="{CA7F1E3A-0A81-E1E8-2E93-85E3674139B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77650" cy="13716000"/>
          </a:xfr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CAF5BD7-C7E4-10F2-A594-2329AB0B0F61}"/>
              </a:ext>
            </a:extLst>
          </p:cNvPr>
          <p:cNvCxnSpPr>
            <a:cxnSpLocks/>
          </p:cNvCxnSpPr>
          <p:nvPr/>
        </p:nvCxnSpPr>
        <p:spPr>
          <a:xfrm>
            <a:off x="1520825" y="12658662"/>
            <a:ext cx="2133600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RROW">
            <a:extLst>
              <a:ext uri="{FF2B5EF4-FFF2-40B4-BE49-F238E27FC236}">
                <a16:creationId xmlns:a16="http://schemas.microsoft.com/office/drawing/2014/main" id="{1E1B8550-F8BD-6B66-34E0-910D58A2FB70}"/>
              </a:ext>
            </a:extLst>
          </p:cNvPr>
          <p:cNvSpPr>
            <a:spLocks noChangeAspect="1"/>
          </p:cNvSpPr>
          <p:nvPr/>
        </p:nvSpPr>
        <p:spPr>
          <a:xfrm>
            <a:off x="21945600" y="10927264"/>
            <a:ext cx="621792" cy="1087711"/>
          </a:xfrm>
          <a:custGeom>
            <a:avLst/>
            <a:gdLst>
              <a:gd name="connsiteX0" fmla="*/ 20868 w 166487"/>
              <a:gd name="connsiteY0" fmla="*/ 0 h 291238"/>
              <a:gd name="connsiteX1" fmla="*/ 35623 w 166487"/>
              <a:gd name="connsiteY1" fmla="*/ 6112 h 291238"/>
              <a:gd name="connsiteX2" fmla="*/ 160375 w 166487"/>
              <a:gd name="connsiteY2" fmla="*/ 130864 h 291238"/>
              <a:gd name="connsiteX3" fmla="*/ 160375 w 166487"/>
              <a:gd name="connsiteY3" fmla="*/ 130864 h 291238"/>
              <a:gd name="connsiteX4" fmla="*/ 164959 w 166487"/>
              <a:gd name="connsiteY4" fmla="*/ 137767 h 291238"/>
              <a:gd name="connsiteX5" fmla="*/ 160375 w 166487"/>
              <a:gd name="connsiteY5" fmla="*/ 160375 h 291238"/>
              <a:gd name="connsiteX6" fmla="*/ 35623 w 166487"/>
              <a:gd name="connsiteY6" fmla="*/ 285127 h 291238"/>
              <a:gd name="connsiteX7" fmla="*/ 6112 w 166487"/>
              <a:gd name="connsiteY7" fmla="*/ 285127 h 291238"/>
              <a:gd name="connsiteX8" fmla="*/ 6112 w 166487"/>
              <a:gd name="connsiteY8" fmla="*/ 255616 h 291238"/>
              <a:gd name="connsiteX9" fmla="*/ 116108 w 166487"/>
              <a:gd name="connsiteY9" fmla="*/ 145620 h 291238"/>
              <a:gd name="connsiteX10" fmla="*/ 6111 w 166487"/>
              <a:gd name="connsiteY10" fmla="*/ 35623 h 291238"/>
              <a:gd name="connsiteX11" fmla="*/ 6111 w 166487"/>
              <a:gd name="connsiteY11" fmla="*/ 6112 h 291238"/>
              <a:gd name="connsiteX12" fmla="*/ 6112 w 166487"/>
              <a:gd name="connsiteY12" fmla="*/ 6112 h 291238"/>
              <a:gd name="connsiteX13" fmla="*/ 20868 w 166487"/>
              <a:gd name="connsiteY13" fmla="*/ 0 h 29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6487" h="291238">
                <a:moveTo>
                  <a:pt x="20868" y="0"/>
                </a:moveTo>
                <a:cubicBezTo>
                  <a:pt x="26208" y="0"/>
                  <a:pt x="31549" y="2038"/>
                  <a:pt x="35623" y="6112"/>
                </a:cubicBezTo>
                <a:lnTo>
                  <a:pt x="160375" y="130864"/>
                </a:lnTo>
                <a:lnTo>
                  <a:pt x="160375" y="130864"/>
                </a:lnTo>
                <a:lnTo>
                  <a:pt x="164959" y="137767"/>
                </a:lnTo>
                <a:cubicBezTo>
                  <a:pt x="168015" y="145303"/>
                  <a:pt x="166487" y="154263"/>
                  <a:pt x="160375" y="160375"/>
                </a:cubicBezTo>
                <a:lnTo>
                  <a:pt x="35623" y="285127"/>
                </a:lnTo>
                <a:cubicBezTo>
                  <a:pt x="27474" y="293276"/>
                  <a:pt x="14261" y="293276"/>
                  <a:pt x="6112" y="285127"/>
                </a:cubicBezTo>
                <a:cubicBezTo>
                  <a:pt x="-2038" y="276978"/>
                  <a:pt x="-2038" y="263765"/>
                  <a:pt x="6112" y="255616"/>
                </a:cubicBezTo>
                <a:lnTo>
                  <a:pt x="116108" y="145620"/>
                </a:lnTo>
                <a:lnTo>
                  <a:pt x="6111" y="35623"/>
                </a:lnTo>
                <a:cubicBezTo>
                  <a:pt x="-2038" y="27474"/>
                  <a:pt x="-2038" y="14261"/>
                  <a:pt x="6111" y="6112"/>
                </a:cubicBezTo>
                <a:lnTo>
                  <a:pt x="6112" y="6112"/>
                </a:lnTo>
                <a:cubicBezTo>
                  <a:pt x="10187" y="2038"/>
                  <a:pt x="15527" y="0"/>
                  <a:pt x="20868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2"/>
              </a:solidFill>
              <a:latin typeface="Poppins" pitchFamily="2" charset="77"/>
              <a:cs typeface="Plus Jakarta Sans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77053D-B8E9-006A-BBB1-F0FAB6DDE231}"/>
              </a:ext>
            </a:extLst>
          </p:cNvPr>
          <p:cNvSpPr txBox="1"/>
          <p:nvPr/>
        </p:nvSpPr>
        <p:spPr>
          <a:xfrm>
            <a:off x="20692746" y="480389"/>
            <a:ext cx="2441574" cy="8740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100" b="0" i="0" spc="0" baseline="0">
                <a:solidFill>
                  <a:schemeClr val="tx2"/>
                </a:solidFill>
                <a:effectLst/>
                <a:latin typeface="Poppins Light" pitchFamily="2" charset="77"/>
                <a:ea typeface="Montserrat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dirty="0">
                <a:solidFill>
                  <a:schemeClr val="bg1"/>
                </a:solidFill>
              </a:rPr>
              <a:t>Feb 2025</a:t>
            </a:r>
          </a:p>
        </p:txBody>
      </p:sp>
      <p:sp>
        <p:nvSpPr>
          <p:cNvPr id="26" name="Text">
            <a:extLst>
              <a:ext uri="{FF2B5EF4-FFF2-40B4-BE49-F238E27FC236}">
                <a16:creationId xmlns:a16="http://schemas.microsoft.com/office/drawing/2014/main" id="{9D97AAE6-CF18-33B2-F438-3D05A1A562FF}"/>
              </a:ext>
            </a:extLst>
          </p:cNvPr>
          <p:cNvSpPr txBox="1">
            <a:spLocks/>
          </p:cNvSpPr>
          <p:nvPr/>
        </p:nvSpPr>
        <p:spPr>
          <a:xfrm>
            <a:off x="1520825" y="8675856"/>
            <a:ext cx="10119360" cy="120379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5000"/>
              </a:lnSpc>
              <a:spcBef>
                <a:spcPts val="1200"/>
              </a:spcBef>
              <a:spcAft>
                <a:spcPts val="600"/>
              </a:spcAft>
              <a:defRPr sz="2900" spc="300">
                <a:latin typeface="Poppins ExtraLight" pitchFamily="2" charset="77"/>
                <a:cs typeface="Poppins ExtraLight" pitchFamily="2" charset="77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Kickstart Your Journey.</a:t>
            </a:r>
            <a:endParaRPr lang="en-US" sz="6000" dirty="0">
              <a:solidFill>
                <a:schemeClr val="bg1"/>
              </a:solidFill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014B97-AC7A-E781-4B57-D42F7486DDD1}"/>
              </a:ext>
            </a:extLst>
          </p:cNvPr>
          <p:cNvSpPr txBox="1"/>
          <p:nvPr/>
        </p:nvSpPr>
        <p:spPr>
          <a:xfrm>
            <a:off x="1520825" y="2861607"/>
            <a:ext cx="14353159" cy="645176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6900" b="1" spc="300">
                <a:solidFill>
                  <a:schemeClr val="tx2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19000" dirty="0">
                <a:solidFill>
                  <a:schemeClr val="bg1"/>
                </a:solidFill>
              </a:rPr>
              <a:t>VART</a:t>
            </a:r>
            <a:br>
              <a:rPr lang="en-US" sz="19000" dirty="0">
                <a:solidFill>
                  <a:schemeClr val="bg1"/>
                </a:solidFill>
              </a:rPr>
            </a:br>
            <a:r>
              <a:rPr lang="en-US" sz="19000" dirty="0">
                <a:solidFill>
                  <a:schemeClr val="bg1"/>
                </a:solidFill>
              </a:rPr>
              <a:t>LAUNCH </a:t>
            </a:r>
          </a:p>
        </p:txBody>
      </p:sp>
    </p:spTree>
    <p:extLst>
      <p:ext uri="{BB962C8B-B14F-4D97-AF65-F5344CB8AC3E}">
        <p14:creationId xmlns:p14="http://schemas.microsoft.com/office/powerpoint/2010/main" val="1854636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Placeholder 58" descr="A red shoe with a white logo&#10;&#10;Description automatically generated">
            <a:extLst>
              <a:ext uri="{FF2B5EF4-FFF2-40B4-BE49-F238E27FC236}">
                <a16:creationId xmlns:a16="http://schemas.microsoft.com/office/drawing/2014/main" id="{37354FD4-7651-22D7-132B-E679B0ABEE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462146"/>
            <a:ext cx="24377650" cy="13716000"/>
          </a:xfr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CAF5BD7-C7E4-10F2-A594-2329AB0B0F61}"/>
              </a:ext>
            </a:extLst>
          </p:cNvPr>
          <p:cNvCxnSpPr>
            <a:cxnSpLocks/>
          </p:cNvCxnSpPr>
          <p:nvPr/>
        </p:nvCxnSpPr>
        <p:spPr>
          <a:xfrm>
            <a:off x="1520825" y="12658662"/>
            <a:ext cx="2133600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ARROW">
            <a:extLst>
              <a:ext uri="{FF2B5EF4-FFF2-40B4-BE49-F238E27FC236}">
                <a16:creationId xmlns:a16="http://schemas.microsoft.com/office/drawing/2014/main" id="{88E22A82-5930-3C77-BA58-9B4F8860BAF7}"/>
              </a:ext>
            </a:extLst>
          </p:cNvPr>
          <p:cNvSpPr>
            <a:spLocks noChangeAspect="1"/>
          </p:cNvSpPr>
          <p:nvPr/>
        </p:nvSpPr>
        <p:spPr>
          <a:xfrm>
            <a:off x="7879825" y="2782715"/>
            <a:ext cx="205725" cy="359878"/>
          </a:xfrm>
          <a:custGeom>
            <a:avLst/>
            <a:gdLst>
              <a:gd name="connsiteX0" fmla="*/ 20868 w 166487"/>
              <a:gd name="connsiteY0" fmla="*/ 0 h 291238"/>
              <a:gd name="connsiteX1" fmla="*/ 35623 w 166487"/>
              <a:gd name="connsiteY1" fmla="*/ 6112 h 291238"/>
              <a:gd name="connsiteX2" fmla="*/ 160375 w 166487"/>
              <a:gd name="connsiteY2" fmla="*/ 130864 h 291238"/>
              <a:gd name="connsiteX3" fmla="*/ 160375 w 166487"/>
              <a:gd name="connsiteY3" fmla="*/ 130864 h 291238"/>
              <a:gd name="connsiteX4" fmla="*/ 164959 w 166487"/>
              <a:gd name="connsiteY4" fmla="*/ 137767 h 291238"/>
              <a:gd name="connsiteX5" fmla="*/ 160375 w 166487"/>
              <a:gd name="connsiteY5" fmla="*/ 160375 h 291238"/>
              <a:gd name="connsiteX6" fmla="*/ 35623 w 166487"/>
              <a:gd name="connsiteY6" fmla="*/ 285127 h 291238"/>
              <a:gd name="connsiteX7" fmla="*/ 6112 w 166487"/>
              <a:gd name="connsiteY7" fmla="*/ 285127 h 291238"/>
              <a:gd name="connsiteX8" fmla="*/ 6112 w 166487"/>
              <a:gd name="connsiteY8" fmla="*/ 255616 h 291238"/>
              <a:gd name="connsiteX9" fmla="*/ 116108 w 166487"/>
              <a:gd name="connsiteY9" fmla="*/ 145620 h 291238"/>
              <a:gd name="connsiteX10" fmla="*/ 6111 w 166487"/>
              <a:gd name="connsiteY10" fmla="*/ 35623 h 291238"/>
              <a:gd name="connsiteX11" fmla="*/ 6111 w 166487"/>
              <a:gd name="connsiteY11" fmla="*/ 6112 h 291238"/>
              <a:gd name="connsiteX12" fmla="*/ 6112 w 166487"/>
              <a:gd name="connsiteY12" fmla="*/ 6112 h 291238"/>
              <a:gd name="connsiteX13" fmla="*/ 20868 w 166487"/>
              <a:gd name="connsiteY13" fmla="*/ 0 h 29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6487" h="291238">
                <a:moveTo>
                  <a:pt x="20868" y="0"/>
                </a:moveTo>
                <a:cubicBezTo>
                  <a:pt x="26208" y="0"/>
                  <a:pt x="31549" y="2038"/>
                  <a:pt x="35623" y="6112"/>
                </a:cubicBezTo>
                <a:lnTo>
                  <a:pt x="160375" y="130864"/>
                </a:lnTo>
                <a:lnTo>
                  <a:pt x="160375" y="130864"/>
                </a:lnTo>
                <a:lnTo>
                  <a:pt x="164959" y="137767"/>
                </a:lnTo>
                <a:cubicBezTo>
                  <a:pt x="168015" y="145303"/>
                  <a:pt x="166487" y="154263"/>
                  <a:pt x="160375" y="160375"/>
                </a:cubicBezTo>
                <a:lnTo>
                  <a:pt x="35623" y="285127"/>
                </a:lnTo>
                <a:cubicBezTo>
                  <a:pt x="27474" y="293276"/>
                  <a:pt x="14261" y="293276"/>
                  <a:pt x="6112" y="285127"/>
                </a:cubicBezTo>
                <a:cubicBezTo>
                  <a:pt x="-2038" y="276978"/>
                  <a:pt x="-2038" y="263765"/>
                  <a:pt x="6112" y="255616"/>
                </a:cubicBezTo>
                <a:lnTo>
                  <a:pt x="116108" y="145620"/>
                </a:lnTo>
                <a:lnTo>
                  <a:pt x="6111" y="35623"/>
                </a:lnTo>
                <a:cubicBezTo>
                  <a:pt x="-2038" y="27474"/>
                  <a:pt x="-2038" y="14261"/>
                  <a:pt x="6111" y="6112"/>
                </a:cubicBezTo>
                <a:lnTo>
                  <a:pt x="6112" y="6112"/>
                </a:lnTo>
                <a:cubicBezTo>
                  <a:pt x="10187" y="2038"/>
                  <a:pt x="15527" y="0"/>
                  <a:pt x="208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Poppins" pitchFamily="2" charset="77"/>
              <a:cs typeface="Plus Jakarta Sans" pitchFamily="2" charset="0"/>
            </a:endParaRPr>
          </a:p>
        </p:txBody>
      </p:sp>
      <p:sp>
        <p:nvSpPr>
          <p:cNvPr id="42" name="ARROW">
            <a:extLst>
              <a:ext uri="{FF2B5EF4-FFF2-40B4-BE49-F238E27FC236}">
                <a16:creationId xmlns:a16="http://schemas.microsoft.com/office/drawing/2014/main" id="{739D5B85-1F9C-2F2D-CD3F-D210FE77A023}"/>
              </a:ext>
            </a:extLst>
          </p:cNvPr>
          <p:cNvSpPr>
            <a:spLocks noChangeAspect="1"/>
          </p:cNvSpPr>
          <p:nvPr/>
        </p:nvSpPr>
        <p:spPr>
          <a:xfrm>
            <a:off x="15547635" y="2801688"/>
            <a:ext cx="205725" cy="359878"/>
          </a:xfrm>
          <a:custGeom>
            <a:avLst/>
            <a:gdLst>
              <a:gd name="connsiteX0" fmla="*/ 20868 w 166487"/>
              <a:gd name="connsiteY0" fmla="*/ 0 h 291238"/>
              <a:gd name="connsiteX1" fmla="*/ 35623 w 166487"/>
              <a:gd name="connsiteY1" fmla="*/ 6112 h 291238"/>
              <a:gd name="connsiteX2" fmla="*/ 160375 w 166487"/>
              <a:gd name="connsiteY2" fmla="*/ 130864 h 291238"/>
              <a:gd name="connsiteX3" fmla="*/ 160375 w 166487"/>
              <a:gd name="connsiteY3" fmla="*/ 130864 h 291238"/>
              <a:gd name="connsiteX4" fmla="*/ 164959 w 166487"/>
              <a:gd name="connsiteY4" fmla="*/ 137767 h 291238"/>
              <a:gd name="connsiteX5" fmla="*/ 160375 w 166487"/>
              <a:gd name="connsiteY5" fmla="*/ 160375 h 291238"/>
              <a:gd name="connsiteX6" fmla="*/ 35623 w 166487"/>
              <a:gd name="connsiteY6" fmla="*/ 285127 h 291238"/>
              <a:gd name="connsiteX7" fmla="*/ 6112 w 166487"/>
              <a:gd name="connsiteY7" fmla="*/ 285127 h 291238"/>
              <a:gd name="connsiteX8" fmla="*/ 6112 w 166487"/>
              <a:gd name="connsiteY8" fmla="*/ 255616 h 291238"/>
              <a:gd name="connsiteX9" fmla="*/ 116108 w 166487"/>
              <a:gd name="connsiteY9" fmla="*/ 145620 h 291238"/>
              <a:gd name="connsiteX10" fmla="*/ 6111 w 166487"/>
              <a:gd name="connsiteY10" fmla="*/ 35623 h 291238"/>
              <a:gd name="connsiteX11" fmla="*/ 6111 w 166487"/>
              <a:gd name="connsiteY11" fmla="*/ 6112 h 291238"/>
              <a:gd name="connsiteX12" fmla="*/ 6112 w 166487"/>
              <a:gd name="connsiteY12" fmla="*/ 6112 h 291238"/>
              <a:gd name="connsiteX13" fmla="*/ 20868 w 166487"/>
              <a:gd name="connsiteY13" fmla="*/ 0 h 29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6487" h="291238">
                <a:moveTo>
                  <a:pt x="20868" y="0"/>
                </a:moveTo>
                <a:cubicBezTo>
                  <a:pt x="26208" y="0"/>
                  <a:pt x="31549" y="2038"/>
                  <a:pt x="35623" y="6112"/>
                </a:cubicBezTo>
                <a:lnTo>
                  <a:pt x="160375" y="130864"/>
                </a:lnTo>
                <a:lnTo>
                  <a:pt x="160375" y="130864"/>
                </a:lnTo>
                <a:lnTo>
                  <a:pt x="164959" y="137767"/>
                </a:lnTo>
                <a:cubicBezTo>
                  <a:pt x="168015" y="145303"/>
                  <a:pt x="166487" y="154263"/>
                  <a:pt x="160375" y="160375"/>
                </a:cubicBezTo>
                <a:lnTo>
                  <a:pt x="35623" y="285127"/>
                </a:lnTo>
                <a:cubicBezTo>
                  <a:pt x="27474" y="293276"/>
                  <a:pt x="14261" y="293276"/>
                  <a:pt x="6112" y="285127"/>
                </a:cubicBezTo>
                <a:cubicBezTo>
                  <a:pt x="-2038" y="276978"/>
                  <a:pt x="-2038" y="263765"/>
                  <a:pt x="6112" y="255616"/>
                </a:cubicBezTo>
                <a:lnTo>
                  <a:pt x="116108" y="145620"/>
                </a:lnTo>
                <a:lnTo>
                  <a:pt x="6111" y="35623"/>
                </a:lnTo>
                <a:cubicBezTo>
                  <a:pt x="-2038" y="27474"/>
                  <a:pt x="-2038" y="14261"/>
                  <a:pt x="6111" y="6112"/>
                </a:cubicBezTo>
                <a:lnTo>
                  <a:pt x="6112" y="6112"/>
                </a:lnTo>
                <a:cubicBezTo>
                  <a:pt x="10187" y="2038"/>
                  <a:pt x="15527" y="0"/>
                  <a:pt x="208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Poppins" pitchFamily="2" charset="77"/>
              <a:cs typeface="Plus Jakarta Sans" pitchFamily="2" charset="0"/>
            </a:endParaRPr>
          </a:p>
        </p:txBody>
      </p:sp>
      <p:sp>
        <p:nvSpPr>
          <p:cNvPr id="45" name="ARROW">
            <a:extLst>
              <a:ext uri="{FF2B5EF4-FFF2-40B4-BE49-F238E27FC236}">
                <a16:creationId xmlns:a16="http://schemas.microsoft.com/office/drawing/2014/main" id="{CF2C2813-F5CC-1CE3-F7CF-BD08753BAC6F}"/>
              </a:ext>
            </a:extLst>
          </p:cNvPr>
          <p:cNvSpPr>
            <a:spLocks noChangeAspect="1"/>
          </p:cNvSpPr>
          <p:nvPr/>
        </p:nvSpPr>
        <p:spPr>
          <a:xfrm>
            <a:off x="15437532" y="8237723"/>
            <a:ext cx="205725" cy="359878"/>
          </a:xfrm>
          <a:custGeom>
            <a:avLst/>
            <a:gdLst>
              <a:gd name="connsiteX0" fmla="*/ 20868 w 166487"/>
              <a:gd name="connsiteY0" fmla="*/ 0 h 291238"/>
              <a:gd name="connsiteX1" fmla="*/ 35623 w 166487"/>
              <a:gd name="connsiteY1" fmla="*/ 6112 h 291238"/>
              <a:gd name="connsiteX2" fmla="*/ 160375 w 166487"/>
              <a:gd name="connsiteY2" fmla="*/ 130864 h 291238"/>
              <a:gd name="connsiteX3" fmla="*/ 160375 w 166487"/>
              <a:gd name="connsiteY3" fmla="*/ 130864 h 291238"/>
              <a:gd name="connsiteX4" fmla="*/ 164959 w 166487"/>
              <a:gd name="connsiteY4" fmla="*/ 137767 h 291238"/>
              <a:gd name="connsiteX5" fmla="*/ 160375 w 166487"/>
              <a:gd name="connsiteY5" fmla="*/ 160375 h 291238"/>
              <a:gd name="connsiteX6" fmla="*/ 35623 w 166487"/>
              <a:gd name="connsiteY6" fmla="*/ 285127 h 291238"/>
              <a:gd name="connsiteX7" fmla="*/ 6112 w 166487"/>
              <a:gd name="connsiteY7" fmla="*/ 285127 h 291238"/>
              <a:gd name="connsiteX8" fmla="*/ 6112 w 166487"/>
              <a:gd name="connsiteY8" fmla="*/ 255616 h 291238"/>
              <a:gd name="connsiteX9" fmla="*/ 116108 w 166487"/>
              <a:gd name="connsiteY9" fmla="*/ 145620 h 291238"/>
              <a:gd name="connsiteX10" fmla="*/ 6111 w 166487"/>
              <a:gd name="connsiteY10" fmla="*/ 35623 h 291238"/>
              <a:gd name="connsiteX11" fmla="*/ 6111 w 166487"/>
              <a:gd name="connsiteY11" fmla="*/ 6112 h 291238"/>
              <a:gd name="connsiteX12" fmla="*/ 6112 w 166487"/>
              <a:gd name="connsiteY12" fmla="*/ 6112 h 291238"/>
              <a:gd name="connsiteX13" fmla="*/ 20868 w 166487"/>
              <a:gd name="connsiteY13" fmla="*/ 0 h 29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6487" h="291238">
                <a:moveTo>
                  <a:pt x="20868" y="0"/>
                </a:moveTo>
                <a:cubicBezTo>
                  <a:pt x="26208" y="0"/>
                  <a:pt x="31549" y="2038"/>
                  <a:pt x="35623" y="6112"/>
                </a:cubicBezTo>
                <a:lnTo>
                  <a:pt x="160375" y="130864"/>
                </a:lnTo>
                <a:lnTo>
                  <a:pt x="160375" y="130864"/>
                </a:lnTo>
                <a:lnTo>
                  <a:pt x="164959" y="137767"/>
                </a:lnTo>
                <a:cubicBezTo>
                  <a:pt x="168015" y="145303"/>
                  <a:pt x="166487" y="154263"/>
                  <a:pt x="160375" y="160375"/>
                </a:cubicBezTo>
                <a:lnTo>
                  <a:pt x="35623" y="285127"/>
                </a:lnTo>
                <a:cubicBezTo>
                  <a:pt x="27474" y="293276"/>
                  <a:pt x="14261" y="293276"/>
                  <a:pt x="6112" y="285127"/>
                </a:cubicBezTo>
                <a:cubicBezTo>
                  <a:pt x="-2038" y="276978"/>
                  <a:pt x="-2038" y="263765"/>
                  <a:pt x="6112" y="255616"/>
                </a:cubicBezTo>
                <a:lnTo>
                  <a:pt x="116108" y="145620"/>
                </a:lnTo>
                <a:lnTo>
                  <a:pt x="6111" y="35623"/>
                </a:lnTo>
                <a:cubicBezTo>
                  <a:pt x="-2038" y="27474"/>
                  <a:pt x="-2038" y="14261"/>
                  <a:pt x="6111" y="6112"/>
                </a:cubicBezTo>
                <a:lnTo>
                  <a:pt x="6112" y="6112"/>
                </a:lnTo>
                <a:cubicBezTo>
                  <a:pt x="10187" y="2038"/>
                  <a:pt x="15527" y="0"/>
                  <a:pt x="208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Poppins" pitchFamily="2" charset="77"/>
              <a:cs typeface="Plus Jakarta Sans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E38967-7D93-5471-2281-9B0AD47EBAE5}"/>
              </a:ext>
            </a:extLst>
          </p:cNvPr>
          <p:cNvSpPr txBox="1"/>
          <p:nvPr/>
        </p:nvSpPr>
        <p:spPr>
          <a:xfrm>
            <a:off x="8649898" y="1445019"/>
            <a:ext cx="6480000" cy="33897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ctr">
              <a:lnSpc>
                <a:spcPct val="145000"/>
              </a:lnSpc>
              <a:spcBef>
                <a:spcPts val="1200"/>
              </a:spcBef>
              <a:spcAft>
                <a:spcPts val="600"/>
              </a:spcAft>
              <a:defRPr sz="2500" spc="300">
                <a:latin typeface="Poppins Light" pitchFamily="2" charset="77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pPr algn="l"/>
            <a:r>
              <a:rPr lang="en-US" dirty="0">
                <a:solidFill>
                  <a:schemeClr val="tx1">
                    <a:lumMod val="20000"/>
                    <a:lumOff val="80000"/>
                  </a:schemeClr>
                </a:solidFill>
              </a:rPr>
              <a:t>Schools with majority, </a:t>
            </a:r>
            <a:r>
              <a:rPr lang="en-US" u="sng" dirty="0">
                <a:solidFill>
                  <a:schemeClr val="tx1">
                    <a:lumMod val="20000"/>
                    <a:lumOff val="80000"/>
                  </a:schemeClr>
                </a:solidFill>
              </a:rPr>
              <a:t>BLACK</a:t>
            </a:r>
            <a:r>
              <a:rPr lang="en-US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and </a:t>
            </a:r>
            <a:r>
              <a:rPr lang="en-US" u="sng" dirty="0">
                <a:solidFill>
                  <a:schemeClr val="tx1">
                    <a:lumMod val="20000"/>
                    <a:lumOff val="80000"/>
                  </a:schemeClr>
                </a:solidFill>
              </a:rPr>
              <a:t>HISPANIC</a:t>
            </a:r>
            <a:r>
              <a:rPr lang="en-US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students receive $23 billion less in funding annually compared to predominantly </a:t>
            </a:r>
            <a:r>
              <a:rPr lang="en-US" u="sng" dirty="0">
                <a:solidFill>
                  <a:schemeClr val="tx1">
                    <a:lumMod val="20000"/>
                    <a:lumOff val="80000"/>
                  </a:schemeClr>
                </a:solidFill>
              </a:rPr>
              <a:t>WHITE</a:t>
            </a:r>
            <a:r>
              <a:rPr lang="en-US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schools (EdBuild, 2020).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3E76919-6C51-D4A9-5941-A038992F100C}"/>
              </a:ext>
            </a:extLst>
          </p:cNvPr>
          <p:cNvSpPr txBox="1"/>
          <p:nvPr/>
        </p:nvSpPr>
        <p:spPr>
          <a:xfrm>
            <a:off x="16376824" y="1445019"/>
            <a:ext cx="7302325" cy="2831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5000"/>
              </a:lnSpc>
              <a:spcBef>
                <a:spcPts val="1200"/>
              </a:spcBef>
              <a:spcAft>
                <a:spcPts val="600"/>
              </a:spcAft>
              <a:defRPr sz="2500" spc="300">
                <a:latin typeface="Poppins Light" pitchFamily="2" charset="77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u="sng" dirty="0">
                <a:solidFill>
                  <a:schemeClr val="bg2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LOW INCOME</a:t>
            </a:r>
            <a:r>
              <a:rPr lang="en-US" dirty="0">
                <a:solidFill>
                  <a:schemeClr val="bg2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students are 4.5 times more likely to attend schools with Fuel resources, affecting their access to advanced coursework and technology.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9E268D4-B270-3A7F-9BDE-57175F968897}"/>
              </a:ext>
            </a:extLst>
          </p:cNvPr>
          <p:cNvSpPr txBox="1"/>
          <p:nvPr/>
        </p:nvSpPr>
        <p:spPr>
          <a:xfrm>
            <a:off x="16376824" y="7001730"/>
            <a:ext cx="7454725" cy="2831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5000"/>
              </a:lnSpc>
              <a:spcBef>
                <a:spcPts val="1200"/>
              </a:spcBef>
              <a:spcAft>
                <a:spcPts val="600"/>
              </a:spcAft>
              <a:defRPr sz="2500" spc="300">
                <a:latin typeface="Poppins Light" pitchFamily="2" charset="77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u="sng" dirty="0">
                <a:solidFill>
                  <a:schemeClr val="bg2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BLACK STUDENTS</a:t>
            </a:r>
            <a:r>
              <a:rPr lang="en-US" dirty="0">
                <a:solidFill>
                  <a:schemeClr val="bg2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are 3.8 times more likely to be suspended than their </a:t>
            </a:r>
            <a:r>
              <a:rPr lang="en-US" u="sng" dirty="0">
                <a:solidFill>
                  <a:schemeClr val="bg2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WHITE PEERS</a:t>
            </a:r>
            <a:r>
              <a:rPr lang="en-US" dirty="0">
                <a:solidFill>
                  <a:schemeClr val="bg2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, contributing to the school to prison pipeline (U.S. Department of Education, 2021).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635EFA2-3B32-C735-2612-CB4C7862BB19}"/>
              </a:ext>
            </a:extLst>
          </p:cNvPr>
          <p:cNvSpPr txBox="1"/>
          <p:nvPr/>
        </p:nvSpPr>
        <p:spPr>
          <a:xfrm>
            <a:off x="1429384" y="9506031"/>
            <a:ext cx="12050642" cy="2749471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lnSpc>
                <a:spcPts val="9560"/>
              </a:lnSpc>
              <a:defRPr sz="8000" b="1" spc="300">
                <a:solidFill>
                  <a:schemeClr val="tx2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defRPr>
            </a:lvl1pPr>
          </a:lstStyle>
          <a:p>
            <a:pPr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HOW VART HELPS SOLVE THE PROBLEM..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73FFB54-E332-426F-BC96-D1479054E0D8}"/>
              </a:ext>
            </a:extLst>
          </p:cNvPr>
          <p:cNvSpPr txBox="1"/>
          <p:nvPr/>
        </p:nvSpPr>
        <p:spPr>
          <a:xfrm>
            <a:off x="8649898" y="583498"/>
            <a:ext cx="6480000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3200" b="1" spc="300">
                <a:solidFill>
                  <a:schemeClr val="bg1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defRPr>
            </a:lvl1pPr>
          </a:lstStyle>
          <a:p>
            <a:pPr algn="ctr"/>
            <a:r>
              <a:rPr lang="en-US" sz="3600" dirty="0"/>
              <a:t>POLLING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CF357C2-3B98-02CE-71F1-6F92B16EEAB5}"/>
              </a:ext>
            </a:extLst>
          </p:cNvPr>
          <p:cNvSpPr txBox="1"/>
          <p:nvPr/>
        </p:nvSpPr>
        <p:spPr>
          <a:xfrm>
            <a:off x="16376824" y="596882"/>
            <a:ext cx="6845125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3200" b="1" spc="300">
                <a:solidFill>
                  <a:schemeClr val="bg1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defRPr>
            </a:lvl1pPr>
          </a:lstStyle>
          <a:p>
            <a:pPr algn="ctr"/>
            <a:r>
              <a:rPr lang="en-US" sz="3600" dirty="0"/>
              <a:t>GAMIFICATION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0938CF1-A2C3-B00B-22C5-2391706B42C1}"/>
              </a:ext>
            </a:extLst>
          </p:cNvPr>
          <p:cNvSpPr txBox="1"/>
          <p:nvPr/>
        </p:nvSpPr>
        <p:spPr>
          <a:xfrm>
            <a:off x="16376825" y="6079592"/>
            <a:ext cx="6845124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3200" b="1" spc="300">
                <a:solidFill>
                  <a:schemeClr val="bg1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defRPr>
            </a:lvl1pPr>
          </a:lstStyle>
          <a:p>
            <a:pPr algn="ctr"/>
            <a:r>
              <a:rPr lang="en-US" sz="3600" dirty="0"/>
              <a:t>EXAM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F32E5CB-5DAD-714A-ED18-45FEDC9FC105}"/>
              </a:ext>
            </a:extLst>
          </p:cNvPr>
          <p:cNvSpPr txBox="1"/>
          <p:nvPr/>
        </p:nvSpPr>
        <p:spPr>
          <a:xfrm>
            <a:off x="1429385" y="462146"/>
            <a:ext cx="5258899" cy="8525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100" b="0" i="0" spc="0" baseline="0">
                <a:solidFill>
                  <a:schemeClr val="tx2"/>
                </a:solidFill>
                <a:effectLst/>
                <a:latin typeface="Poppins Light" pitchFamily="2" charset="77"/>
                <a:ea typeface="Montserrat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dirty="0">
                <a:solidFill>
                  <a:schemeClr val="bg1"/>
                </a:solidFill>
              </a:rPr>
              <a:t>Our solution</a:t>
            </a:r>
          </a:p>
        </p:txBody>
      </p:sp>
    </p:spTree>
    <p:extLst>
      <p:ext uri="{BB962C8B-B14F-4D97-AF65-F5344CB8AC3E}">
        <p14:creationId xmlns:p14="http://schemas.microsoft.com/office/powerpoint/2010/main" val="2923377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Placeholder 87" descr="A person tying a shoelace&#10;&#10;Description automatically generated">
            <a:extLst>
              <a:ext uri="{FF2B5EF4-FFF2-40B4-BE49-F238E27FC236}">
                <a16:creationId xmlns:a16="http://schemas.microsoft.com/office/drawing/2014/main" id="{1B554BE9-1994-ED90-328F-B80452D0AD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4727" y="4405023"/>
            <a:ext cx="6561138" cy="5962650"/>
          </a:xfrm>
        </p:spPr>
      </p:pic>
      <p:sp>
        <p:nvSpPr>
          <p:cNvPr id="105" name="Rounded Rectangle 104">
            <a:extLst>
              <a:ext uri="{FF2B5EF4-FFF2-40B4-BE49-F238E27FC236}">
                <a16:creationId xmlns:a16="http://schemas.microsoft.com/office/drawing/2014/main" id="{D036EED8-F520-7DE1-F246-CD0D6C76F288}"/>
              </a:ext>
            </a:extLst>
          </p:cNvPr>
          <p:cNvSpPr/>
          <p:nvPr/>
        </p:nvSpPr>
        <p:spPr>
          <a:xfrm>
            <a:off x="1872323" y="9033785"/>
            <a:ext cx="2974581" cy="7511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itchFamily="2" charset="77"/>
            </a:endParaRPr>
          </a:p>
        </p:txBody>
      </p:sp>
      <p:pic>
        <p:nvPicPr>
          <p:cNvPr id="95" name="Picture Placeholder 94" descr="A person in white pants and a hat&#10;&#10;Description automatically generated">
            <a:extLst>
              <a:ext uri="{FF2B5EF4-FFF2-40B4-BE49-F238E27FC236}">
                <a16:creationId xmlns:a16="http://schemas.microsoft.com/office/drawing/2014/main" id="{6F08C4BD-994C-20DA-F163-6B7146FEA6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58291" y="4405023"/>
            <a:ext cx="6561138" cy="5962650"/>
          </a:xfrm>
        </p:spPr>
      </p:pic>
      <p:pic>
        <p:nvPicPr>
          <p:cNvPr id="90" name="Picture Placeholder 89" descr="A person's feet in white shoes&#10;&#10;Description automatically generated">
            <a:extLst>
              <a:ext uri="{FF2B5EF4-FFF2-40B4-BE49-F238E27FC236}">
                <a16:creationId xmlns:a16="http://schemas.microsoft.com/office/drawing/2014/main" id="{1CB68225-EA3D-A47C-9021-D7F280CBA00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1057" y="4405313"/>
            <a:ext cx="6561138" cy="5962650"/>
          </a:xfr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31297ED-E913-D0D2-CEC4-B84DC80C5D1F}"/>
              </a:ext>
            </a:extLst>
          </p:cNvPr>
          <p:cNvCxnSpPr>
            <a:cxnSpLocks/>
          </p:cNvCxnSpPr>
          <p:nvPr/>
        </p:nvCxnSpPr>
        <p:spPr>
          <a:xfrm>
            <a:off x="1520825" y="12658662"/>
            <a:ext cx="21336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ounded Rectangle 105">
            <a:extLst>
              <a:ext uri="{FF2B5EF4-FFF2-40B4-BE49-F238E27FC236}">
                <a16:creationId xmlns:a16="http://schemas.microsoft.com/office/drawing/2014/main" id="{84F482AE-9089-5BEF-85FB-F8ACF27048C2}"/>
              </a:ext>
            </a:extLst>
          </p:cNvPr>
          <p:cNvSpPr/>
          <p:nvPr/>
        </p:nvSpPr>
        <p:spPr>
          <a:xfrm>
            <a:off x="8351489" y="9033785"/>
            <a:ext cx="2974581" cy="7511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itchFamily="2" charset="77"/>
            </a:endParaRPr>
          </a:p>
        </p:txBody>
      </p:sp>
      <p:sp>
        <p:nvSpPr>
          <p:cNvPr id="108" name="Rounded Rectangle 107">
            <a:extLst>
              <a:ext uri="{FF2B5EF4-FFF2-40B4-BE49-F238E27FC236}">
                <a16:creationId xmlns:a16="http://schemas.microsoft.com/office/drawing/2014/main" id="{8480FCAE-676B-50B0-D89B-3D3A54F48AA8}"/>
              </a:ext>
            </a:extLst>
          </p:cNvPr>
          <p:cNvSpPr/>
          <p:nvPr/>
        </p:nvSpPr>
        <p:spPr>
          <a:xfrm>
            <a:off x="14830655" y="9033785"/>
            <a:ext cx="2974581" cy="7511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itchFamily="2" charset="77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82DD9497-6896-283F-7780-30A7CBFBF091}"/>
              </a:ext>
            </a:extLst>
          </p:cNvPr>
          <p:cNvSpPr txBox="1"/>
          <p:nvPr/>
        </p:nvSpPr>
        <p:spPr>
          <a:xfrm>
            <a:off x="1429385" y="462146"/>
            <a:ext cx="5258899" cy="8525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100" b="0" i="0" spc="0" baseline="0">
                <a:solidFill>
                  <a:schemeClr val="tx2"/>
                </a:solidFill>
                <a:effectLst/>
                <a:latin typeface="Poppins Light" pitchFamily="2" charset="77"/>
                <a:ea typeface="Montserrat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dirty="0"/>
              <a:t>Ways to Inclusion..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61E96D4-0685-CE5A-AF4B-0EE450DFEB61}"/>
              </a:ext>
            </a:extLst>
          </p:cNvPr>
          <p:cNvSpPr txBox="1"/>
          <p:nvPr/>
        </p:nvSpPr>
        <p:spPr>
          <a:xfrm>
            <a:off x="20692746" y="480389"/>
            <a:ext cx="2742020" cy="8525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100" b="0" i="0" spc="0" baseline="0">
                <a:solidFill>
                  <a:schemeClr val="tx2"/>
                </a:solidFill>
                <a:effectLst/>
                <a:latin typeface="Poppins Light" pitchFamily="2" charset="77"/>
                <a:ea typeface="Montserrat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dirty="0"/>
              <a:t>Feb 2025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82580E0-C81C-947B-2C22-EC7716C0A738}"/>
              </a:ext>
            </a:extLst>
          </p:cNvPr>
          <p:cNvSpPr txBox="1"/>
          <p:nvPr/>
        </p:nvSpPr>
        <p:spPr>
          <a:xfrm>
            <a:off x="2184728" y="10524403"/>
            <a:ext cx="6166761" cy="116474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5000"/>
              </a:lnSpc>
              <a:spcBef>
                <a:spcPts val="1200"/>
              </a:spcBef>
              <a:spcAft>
                <a:spcPts val="600"/>
              </a:spcAft>
              <a:defRPr sz="2500" spc="300">
                <a:latin typeface="Poppins Light" pitchFamily="2" charset="77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pPr algn="ctr"/>
            <a:r>
              <a:rPr lang="en-US" b="1" dirty="0">
                <a:solidFill>
                  <a:schemeClr val="accent5"/>
                </a:solidFill>
              </a:rPr>
              <a:t>Culturally Responsive Teaching Impact!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32EB4A6-D3A4-C5C7-35E6-9AAD9811ED55}"/>
              </a:ext>
            </a:extLst>
          </p:cNvPr>
          <p:cNvSpPr txBox="1"/>
          <p:nvPr/>
        </p:nvSpPr>
        <p:spPr>
          <a:xfrm>
            <a:off x="9074894" y="10754470"/>
            <a:ext cx="5903681" cy="6068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5000"/>
              </a:lnSpc>
              <a:spcBef>
                <a:spcPts val="1200"/>
              </a:spcBef>
              <a:spcAft>
                <a:spcPts val="600"/>
              </a:spcAft>
              <a:defRPr sz="2500" spc="300">
                <a:latin typeface="Poppins Light" pitchFamily="2" charset="77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pPr algn="ctr"/>
            <a:r>
              <a:rPr lang="en-US" b="1" dirty="0">
                <a:solidFill>
                  <a:schemeClr val="accent5"/>
                </a:solidFill>
              </a:rPr>
              <a:t>LGBTQ+ Students!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E7665CC-A93A-B92C-4DE6-B54F50291D96}"/>
              </a:ext>
            </a:extLst>
          </p:cNvPr>
          <p:cNvSpPr txBox="1"/>
          <p:nvPr/>
        </p:nvSpPr>
        <p:spPr>
          <a:xfrm>
            <a:off x="15711006" y="10524403"/>
            <a:ext cx="6166761" cy="116474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5000"/>
              </a:lnSpc>
              <a:spcBef>
                <a:spcPts val="1200"/>
              </a:spcBef>
              <a:spcAft>
                <a:spcPts val="600"/>
              </a:spcAft>
              <a:defRPr sz="2500" spc="300">
                <a:latin typeface="Poppins Light" pitchFamily="2" charset="77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pPr algn="ctr"/>
            <a:r>
              <a:rPr lang="en-US" b="1" dirty="0">
                <a:solidFill>
                  <a:schemeClr val="accent5"/>
                </a:solidFill>
              </a:rPr>
              <a:t>Social-emotional skills like empathy and collaboration!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AD79852-19ED-9C34-3474-12C9229513DC}"/>
              </a:ext>
            </a:extLst>
          </p:cNvPr>
          <p:cNvSpPr txBox="1"/>
          <p:nvPr/>
        </p:nvSpPr>
        <p:spPr>
          <a:xfrm>
            <a:off x="2595728" y="9086204"/>
            <a:ext cx="17369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tx2"/>
                </a:solidFill>
                <a:latin typeface="Montserrat" pitchFamily="2" charset="77"/>
                <a:ea typeface="Arimo" panose="020B0604020202020204" pitchFamily="34" charset="0"/>
                <a:cs typeface="Space Grotesk" pitchFamily="2" charset="77"/>
              </a:defRPr>
            </a:lvl1pPr>
          </a:lstStyle>
          <a:p>
            <a:pPr algn="l"/>
            <a:r>
              <a:rPr lang="en-US" sz="3600" b="0" spc="300" dirty="0">
                <a:solidFill>
                  <a:schemeClr val="bg1"/>
                </a:solidFill>
                <a:latin typeface="Poppins" pitchFamily="2" charset="77"/>
              </a:rPr>
              <a:t>Use 1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1F07DD7-4694-D54F-2C48-841187E19757}"/>
              </a:ext>
            </a:extLst>
          </p:cNvPr>
          <p:cNvSpPr txBox="1"/>
          <p:nvPr/>
        </p:nvSpPr>
        <p:spPr>
          <a:xfrm>
            <a:off x="9074894" y="9086204"/>
            <a:ext cx="17369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tx2"/>
                </a:solidFill>
                <a:latin typeface="Montserrat" pitchFamily="2" charset="77"/>
                <a:ea typeface="Arimo" panose="020B0604020202020204" pitchFamily="34" charset="0"/>
                <a:cs typeface="Space Grotesk" pitchFamily="2" charset="77"/>
              </a:defRPr>
            </a:lvl1pPr>
          </a:lstStyle>
          <a:p>
            <a:pPr algn="l"/>
            <a:r>
              <a:rPr lang="en-US" sz="3600" b="0" spc="300" dirty="0">
                <a:solidFill>
                  <a:schemeClr val="bg1"/>
                </a:solidFill>
                <a:latin typeface="Poppins" pitchFamily="2" charset="77"/>
              </a:rPr>
              <a:t>Use 2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81E39C8-4ADF-A868-A911-3C70CBAEA90F}"/>
              </a:ext>
            </a:extLst>
          </p:cNvPr>
          <p:cNvSpPr txBox="1"/>
          <p:nvPr/>
        </p:nvSpPr>
        <p:spPr>
          <a:xfrm>
            <a:off x="15554060" y="9086204"/>
            <a:ext cx="17369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tx2"/>
                </a:solidFill>
                <a:latin typeface="Montserrat" pitchFamily="2" charset="77"/>
                <a:ea typeface="Arimo" panose="020B0604020202020204" pitchFamily="34" charset="0"/>
                <a:cs typeface="Space Grotesk" pitchFamily="2" charset="77"/>
              </a:defRPr>
            </a:lvl1pPr>
          </a:lstStyle>
          <a:p>
            <a:pPr algn="l"/>
            <a:r>
              <a:rPr lang="en-US" sz="3600" b="0" spc="300" dirty="0">
                <a:solidFill>
                  <a:schemeClr val="bg1"/>
                </a:solidFill>
                <a:latin typeface="Poppins" pitchFamily="2" charset="77"/>
              </a:rPr>
              <a:t>Use 3</a:t>
            </a:r>
          </a:p>
        </p:txBody>
      </p:sp>
      <p:sp>
        <p:nvSpPr>
          <p:cNvPr id="57" name="TITLE">
            <a:extLst>
              <a:ext uri="{FF2B5EF4-FFF2-40B4-BE49-F238E27FC236}">
                <a16:creationId xmlns:a16="http://schemas.microsoft.com/office/drawing/2014/main" id="{4B0D9F39-64F2-6CC7-41F5-1B09C5918636}"/>
              </a:ext>
            </a:extLst>
          </p:cNvPr>
          <p:cNvSpPr txBox="1"/>
          <p:nvPr/>
        </p:nvSpPr>
        <p:spPr>
          <a:xfrm>
            <a:off x="4332681" y="2252485"/>
            <a:ext cx="15712288" cy="1415772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lnSpc>
                <a:spcPts val="9560"/>
              </a:lnSpc>
              <a:defRPr sz="8000" b="1" spc="300">
                <a:solidFill>
                  <a:schemeClr val="tx2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dirty="0"/>
              <a:t>WAYS TO USE V.A.R.T📕</a:t>
            </a:r>
          </a:p>
        </p:txBody>
      </p:sp>
    </p:spTree>
    <p:extLst>
      <p:ext uri="{BB962C8B-B14F-4D97-AF65-F5344CB8AC3E}">
        <p14:creationId xmlns:p14="http://schemas.microsoft.com/office/powerpoint/2010/main" val="446998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2192826-E959-56D6-B0EB-019F5B371C3D}"/>
              </a:ext>
            </a:extLst>
          </p:cNvPr>
          <p:cNvGrpSpPr/>
          <p:nvPr/>
        </p:nvGrpSpPr>
        <p:grpSpPr>
          <a:xfrm>
            <a:off x="2837358" y="2892850"/>
            <a:ext cx="9856650" cy="7463370"/>
            <a:chOff x="9956686" y="2454416"/>
            <a:chExt cx="13684983" cy="10362150"/>
          </a:xfrm>
        </p:grpSpPr>
        <p:sp>
          <p:nvSpPr>
            <p:cNvPr id="15" name="AutoShape 7">
              <a:extLst>
                <a:ext uri="{FF2B5EF4-FFF2-40B4-BE49-F238E27FC236}">
                  <a16:creationId xmlns:a16="http://schemas.microsoft.com/office/drawing/2014/main" id="{6B981388-221F-84BF-5308-5AF4B51BE44F}"/>
                </a:ext>
              </a:extLst>
            </p:cNvPr>
            <p:cNvSpPr/>
            <p:nvPr/>
          </p:nvSpPr>
          <p:spPr>
            <a:xfrm flipV="1">
              <a:off x="14665180" y="2455001"/>
              <a:ext cx="0" cy="9808401"/>
            </a:xfrm>
            <a:prstGeom prst="line">
              <a:avLst/>
            </a:prstGeom>
            <a:ln w="25400" cap="flat">
              <a:solidFill>
                <a:schemeClr val="accent6">
                  <a:lumMod val="90000"/>
                  <a:alpha val="45416"/>
                </a:scheme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SV" sz="4799" dirty="0">
                <a:latin typeface="Poppins" pitchFamily="2" charset="77"/>
              </a:endParaRPr>
            </a:p>
          </p:txBody>
        </p:sp>
        <p:sp>
          <p:nvSpPr>
            <p:cNvPr id="16" name="AutoShape 8">
              <a:extLst>
                <a:ext uri="{FF2B5EF4-FFF2-40B4-BE49-F238E27FC236}">
                  <a16:creationId xmlns:a16="http://schemas.microsoft.com/office/drawing/2014/main" id="{558BA011-6871-A64F-ED9C-D1C107BA1125}"/>
                </a:ext>
              </a:extLst>
            </p:cNvPr>
            <p:cNvSpPr/>
            <p:nvPr/>
          </p:nvSpPr>
          <p:spPr>
            <a:xfrm>
              <a:off x="10257182" y="5431854"/>
              <a:ext cx="13132870" cy="0"/>
            </a:xfrm>
            <a:prstGeom prst="line">
              <a:avLst/>
            </a:prstGeom>
            <a:ln w="25400" cap="flat">
              <a:solidFill>
                <a:schemeClr val="accent6">
                  <a:lumMod val="90000"/>
                  <a:alpha val="45416"/>
                </a:scheme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SV" sz="4799" dirty="0">
                <a:latin typeface="Poppins" pitchFamily="2" charset="77"/>
              </a:endParaRPr>
            </a:p>
          </p:txBody>
        </p:sp>
        <p:sp>
          <p:nvSpPr>
            <p:cNvPr id="17" name="AutoShape 9">
              <a:extLst>
                <a:ext uri="{FF2B5EF4-FFF2-40B4-BE49-F238E27FC236}">
                  <a16:creationId xmlns:a16="http://schemas.microsoft.com/office/drawing/2014/main" id="{9890BF37-724F-1D4A-E35D-1D2515B2C90F}"/>
                </a:ext>
              </a:extLst>
            </p:cNvPr>
            <p:cNvSpPr/>
            <p:nvPr/>
          </p:nvSpPr>
          <p:spPr>
            <a:xfrm flipV="1">
              <a:off x="19142455" y="2455001"/>
              <a:ext cx="0" cy="9808401"/>
            </a:xfrm>
            <a:prstGeom prst="line">
              <a:avLst/>
            </a:prstGeom>
            <a:ln w="25400" cap="flat">
              <a:solidFill>
                <a:schemeClr val="accent6">
                  <a:lumMod val="90000"/>
                  <a:alpha val="45416"/>
                </a:scheme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SV" sz="4799" dirty="0">
                <a:latin typeface="Poppins" pitchFamily="2" charset="77"/>
              </a:endParaRPr>
            </a:p>
          </p:txBody>
        </p:sp>
        <p:sp>
          <p:nvSpPr>
            <p:cNvPr id="18" name="AutoShape 10">
              <a:extLst>
                <a:ext uri="{FF2B5EF4-FFF2-40B4-BE49-F238E27FC236}">
                  <a16:creationId xmlns:a16="http://schemas.microsoft.com/office/drawing/2014/main" id="{65C6187F-F9CA-EB63-E163-87936A1478DB}"/>
                </a:ext>
              </a:extLst>
            </p:cNvPr>
            <p:cNvSpPr/>
            <p:nvPr/>
          </p:nvSpPr>
          <p:spPr>
            <a:xfrm>
              <a:off x="10257182" y="9540279"/>
              <a:ext cx="13132870" cy="0"/>
            </a:xfrm>
            <a:prstGeom prst="line">
              <a:avLst/>
            </a:prstGeom>
            <a:ln w="25400" cap="flat">
              <a:solidFill>
                <a:schemeClr val="accent6">
                  <a:lumMod val="90000"/>
                  <a:alpha val="45416"/>
                </a:scheme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SV" sz="4799" dirty="0">
                <a:latin typeface="Poppins" pitchFamily="2" charset="77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9DEB13E-CC1B-6D1C-8C97-2C2C2B125A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56686" y="2454416"/>
              <a:ext cx="0" cy="10362150"/>
            </a:xfrm>
            <a:prstGeom prst="straightConnector1">
              <a:avLst/>
            </a:prstGeom>
            <a:ln w="508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811A126-E87D-5DC5-043B-B8F2C0711812}"/>
                </a:ext>
              </a:extLst>
            </p:cNvPr>
            <p:cNvCxnSpPr>
              <a:cxnSpLocks/>
            </p:cNvCxnSpPr>
            <p:nvPr/>
          </p:nvCxnSpPr>
          <p:spPr>
            <a:xfrm>
              <a:off x="9956686" y="12812683"/>
              <a:ext cx="13684983" cy="0"/>
            </a:xfrm>
            <a:prstGeom prst="straightConnector1">
              <a:avLst/>
            </a:prstGeom>
            <a:ln w="508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B3415A4-5BAB-7BBB-545E-36B80AF93BEE}"/>
                </a:ext>
              </a:extLst>
            </p:cNvPr>
            <p:cNvSpPr/>
            <p:nvPr/>
          </p:nvSpPr>
          <p:spPr>
            <a:xfrm>
              <a:off x="10683333" y="3941865"/>
              <a:ext cx="2482161" cy="24821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V" dirty="0">
                <a:solidFill>
                  <a:schemeClr val="bg1"/>
                </a:solidFill>
                <a:latin typeface="Poppins" pitchFamily="2" charset="77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7365FCD-5E64-42E2-0690-C1DC9FD06CA2}"/>
                </a:ext>
              </a:extLst>
            </p:cNvPr>
            <p:cNvSpPr/>
            <p:nvPr/>
          </p:nvSpPr>
          <p:spPr>
            <a:xfrm>
              <a:off x="13533249" y="4320387"/>
              <a:ext cx="2262132" cy="22621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V" dirty="0">
                <a:solidFill>
                  <a:schemeClr val="bg1"/>
                </a:solidFill>
                <a:latin typeface="Poppins" pitchFamily="2" charset="77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DA2DF37-CF43-A61A-8C64-88F2BB4F3C70}"/>
                </a:ext>
              </a:extLst>
            </p:cNvPr>
            <p:cNvSpPr/>
            <p:nvPr/>
          </p:nvSpPr>
          <p:spPr>
            <a:xfrm>
              <a:off x="20192520" y="4430551"/>
              <a:ext cx="2002607" cy="20026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V" dirty="0">
                <a:solidFill>
                  <a:schemeClr val="bg1"/>
                </a:solidFill>
                <a:latin typeface="Poppins" pitchFamily="2" charset="77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6BD897A-6196-851D-C6F8-F253C16F4D73}"/>
                </a:ext>
              </a:extLst>
            </p:cNvPr>
            <p:cNvSpPr/>
            <p:nvPr/>
          </p:nvSpPr>
          <p:spPr>
            <a:xfrm>
              <a:off x="15958986" y="8419014"/>
              <a:ext cx="2420564" cy="242056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V" dirty="0">
                <a:solidFill>
                  <a:schemeClr val="bg1"/>
                </a:solidFill>
                <a:latin typeface="Poppins" pitchFamily="2" charset="77"/>
              </a:endParaRPr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209B010-46E6-4A08-DEBE-00AF15DF6B86}"/>
              </a:ext>
            </a:extLst>
          </p:cNvPr>
          <p:cNvCxnSpPr>
            <a:cxnSpLocks/>
          </p:cNvCxnSpPr>
          <p:nvPr/>
        </p:nvCxnSpPr>
        <p:spPr>
          <a:xfrm>
            <a:off x="1520825" y="12658662"/>
            <a:ext cx="21336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F670D68C-0F68-2419-3226-DD1045DBD2EB}"/>
              </a:ext>
            </a:extLst>
          </p:cNvPr>
          <p:cNvSpPr txBox="1"/>
          <p:nvPr/>
        </p:nvSpPr>
        <p:spPr>
          <a:xfrm>
            <a:off x="1429385" y="462146"/>
            <a:ext cx="5258899" cy="8525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100" b="0" i="0" spc="0" baseline="0">
                <a:solidFill>
                  <a:schemeClr val="tx2"/>
                </a:solidFill>
                <a:effectLst/>
                <a:latin typeface="Poppins Light" pitchFamily="2" charset="77"/>
                <a:ea typeface="Montserrat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dirty="0">
                <a:solidFill>
                  <a:schemeClr val="bg1"/>
                </a:solidFill>
              </a:rPr>
              <a:t>REPRESENTATION IN MEDIA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3966F41-AC80-8C76-3200-A80931E6D08A}"/>
              </a:ext>
            </a:extLst>
          </p:cNvPr>
          <p:cNvSpPr txBox="1"/>
          <p:nvPr/>
        </p:nvSpPr>
        <p:spPr>
          <a:xfrm>
            <a:off x="20692746" y="480389"/>
            <a:ext cx="2742020" cy="8525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100" b="0" i="0" spc="0" baseline="0">
                <a:solidFill>
                  <a:schemeClr val="tx2"/>
                </a:solidFill>
                <a:effectLst/>
                <a:latin typeface="Poppins Light" pitchFamily="2" charset="77"/>
                <a:ea typeface="Montserrat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dirty="0">
                <a:solidFill>
                  <a:schemeClr val="bg1"/>
                </a:solidFill>
              </a:rPr>
              <a:t>Feb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4EE3CA-7EFE-CDE5-EF56-533618B126C2}"/>
              </a:ext>
            </a:extLst>
          </p:cNvPr>
          <p:cNvSpPr txBox="1"/>
          <p:nvPr/>
        </p:nvSpPr>
        <p:spPr>
          <a:xfrm>
            <a:off x="3409045" y="4375839"/>
            <a:ext cx="1727212" cy="9971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2600" b="0" i="0" spc="-30" baseline="0">
                <a:solidFill>
                  <a:schemeClr val="accent1"/>
                </a:solidFill>
                <a:effectLst/>
                <a:latin typeface="Montserrat"/>
                <a:ea typeface="Montserrat"/>
                <a:cs typeface="Montserrat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chemeClr val="tx2"/>
                </a:solidFill>
                <a:latin typeface="Poppins Medium" pitchFamily="2" charset="77"/>
                <a:cs typeface="Poppins Medium" pitchFamily="2" charset="77"/>
              </a:rPr>
              <a:t>Your </a:t>
            </a:r>
            <a:br>
              <a:rPr lang="en-US" sz="2400" dirty="0">
                <a:solidFill>
                  <a:schemeClr val="tx2"/>
                </a:solidFill>
                <a:latin typeface="Poppins Medium" pitchFamily="2" charset="77"/>
                <a:cs typeface="Poppins Medium" pitchFamily="2" charset="77"/>
              </a:rPr>
            </a:br>
            <a:r>
              <a:rPr lang="en-US" sz="2400" dirty="0">
                <a:solidFill>
                  <a:schemeClr val="tx2"/>
                </a:solidFill>
                <a:latin typeface="Poppins Medium" pitchFamily="2" charset="77"/>
                <a:cs typeface="Poppins Medium" pitchFamily="2" charset="77"/>
              </a:rPr>
              <a:t>Students</a:t>
            </a:r>
            <a:endParaRPr lang="en-US" sz="1800" dirty="0">
              <a:solidFill>
                <a:schemeClr val="tx2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F022A5-B675-8824-A3C7-78748C57C3EF}"/>
              </a:ext>
            </a:extLst>
          </p:cNvPr>
          <p:cNvSpPr txBox="1"/>
          <p:nvPr/>
        </p:nvSpPr>
        <p:spPr>
          <a:xfrm>
            <a:off x="5348111" y="4864025"/>
            <a:ext cx="1727212" cy="4554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2600" b="0" i="0" spc="-30" baseline="0">
                <a:solidFill>
                  <a:schemeClr val="accent1"/>
                </a:solidFill>
                <a:effectLst/>
                <a:latin typeface="Montserrat"/>
                <a:ea typeface="Montserrat"/>
                <a:cs typeface="Montserrat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pPr algn="ctr">
              <a:lnSpc>
                <a:spcPct val="110000"/>
              </a:lnSpc>
            </a:pPr>
            <a:r>
              <a:rPr lang="en-US" sz="1600" dirty="0">
                <a:solidFill>
                  <a:schemeClr val="tx2"/>
                </a:solidFill>
                <a:latin typeface="Poppins Medium" pitchFamily="2" charset="77"/>
                <a:cs typeface="Poppins Medium" pitchFamily="2" charset="77"/>
              </a:rPr>
              <a:t>Competitor 1</a:t>
            </a:r>
            <a:endParaRPr lang="en-US" sz="1200" dirty="0">
              <a:solidFill>
                <a:schemeClr val="tx2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052B7A-8441-0450-9648-91CC2F73B925}"/>
              </a:ext>
            </a:extLst>
          </p:cNvPr>
          <p:cNvSpPr txBox="1"/>
          <p:nvPr/>
        </p:nvSpPr>
        <p:spPr>
          <a:xfrm>
            <a:off x="7151497" y="7853858"/>
            <a:ext cx="1727212" cy="4554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2600" b="0" i="0" spc="-30" baseline="0">
                <a:solidFill>
                  <a:schemeClr val="accent1"/>
                </a:solidFill>
                <a:effectLst/>
                <a:latin typeface="Montserrat"/>
                <a:ea typeface="Montserrat"/>
                <a:cs typeface="Montserrat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pPr algn="ctr">
              <a:lnSpc>
                <a:spcPct val="110000"/>
              </a:lnSpc>
            </a:pPr>
            <a:r>
              <a:rPr lang="en-US" sz="1600" dirty="0">
                <a:solidFill>
                  <a:schemeClr val="tx2"/>
                </a:solidFill>
                <a:latin typeface="Poppins Medium" pitchFamily="2" charset="77"/>
                <a:cs typeface="Poppins Medium" pitchFamily="2" charset="77"/>
              </a:rPr>
              <a:t>Competitor 2</a:t>
            </a:r>
            <a:endParaRPr lang="en-US" sz="1200" dirty="0">
              <a:solidFill>
                <a:schemeClr val="tx2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1C80A1-0EF3-8FB3-3ADA-2DD4920C2835}"/>
              </a:ext>
            </a:extLst>
          </p:cNvPr>
          <p:cNvSpPr txBox="1"/>
          <p:nvPr/>
        </p:nvSpPr>
        <p:spPr>
          <a:xfrm>
            <a:off x="10067088" y="4849907"/>
            <a:ext cx="1727212" cy="4554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2600" b="0" i="0" spc="-30" baseline="0">
                <a:solidFill>
                  <a:schemeClr val="accent1"/>
                </a:solidFill>
                <a:effectLst/>
                <a:latin typeface="Montserrat"/>
                <a:ea typeface="Montserrat"/>
                <a:cs typeface="Montserrat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pPr algn="ctr">
              <a:lnSpc>
                <a:spcPct val="110000"/>
              </a:lnSpc>
            </a:pPr>
            <a:r>
              <a:rPr lang="en-US" sz="1600" dirty="0">
                <a:solidFill>
                  <a:schemeClr val="tx2"/>
                </a:solidFill>
                <a:latin typeface="Poppins Medium" pitchFamily="2" charset="77"/>
                <a:cs typeface="Poppins Medium" pitchFamily="2" charset="77"/>
              </a:rPr>
              <a:t>Competitor 3</a:t>
            </a:r>
            <a:endParaRPr lang="en-US" sz="1200" dirty="0">
              <a:solidFill>
                <a:schemeClr val="tx2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7BD20B-848B-9698-F02F-BF06FFF3B162}"/>
              </a:ext>
            </a:extLst>
          </p:cNvPr>
          <p:cNvSpPr txBox="1"/>
          <p:nvPr/>
        </p:nvSpPr>
        <p:spPr>
          <a:xfrm>
            <a:off x="10032850" y="10364298"/>
            <a:ext cx="2151855" cy="6586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2600" b="0" i="0" spc="-30" baseline="0">
                <a:solidFill>
                  <a:schemeClr val="accent1"/>
                </a:solidFill>
                <a:effectLst/>
                <a:latin typeface="Montserrat"/>
                <a:ea typeface="Montserrat"/>
                <a:cs typeface="Montserrat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pPr algn="ctr">
              <a:lnSpc>
                <a:spcPct val="110000"/>
              </a:lnSpc>
            </a:pPr>
            <a:r>
              <a:rPr lang="en-US" sz="2800" dirty="0">
                <a:solidFill>
                  <a:schemeClr val="bg2">
                    <a:lumMod val="90000"/>
                  </a:schemeClr>
                </a:solidFill>
                <a:latin typeface="Poppins Light" pitchFamily="2" charset="77"/>
                <a:cs typeface="Poppins Light" pitchFamily="2" charset="77"/>
              </a:rPr>
              <a:t>Large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8A3A87-EBD8-8477-B978-5FF62A13F182}"/>
              </a:ext>
            </a:extLst>
          </p:cNvPr>
          <p:cNvSpPr txBox="1"/>
          <p:nvPr/>
        </p:nvSpPr>
        <p:spPr>
          <a:xfrm>
            <a:off x="6493745" y="10353422"/>
            <a:ext cx="2904612" cy="11325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2600" b="0" i="0" spc="-30" baseline="0">
                <a:solidFill>
                  <a:schemeClr val="accent1"/>
                </a:solidFill>
                <a:effectLst/>
                <a:latin typeface="Montserrat"/>
                <a:ea typeface="Montserrat"/>
                <a:cs typeface="Montserrat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pPr algn="ctr">
              <a:lnSpc>
                <a:spcPct val="110000"/>
              </a:lnSpc>
            </a:pPr>
            <a:r>
              <a:rPr lang="en-US" sz="2800" dirty="0">
                <a:solidFill>
                  <a:schemeClr val="bg2">
                    <a:lumMod val="90000"/>
                  </a:schemeClr>
                </a:solidFill>
                <a:latin typeface="Poppins" pitchFamily="2" charset="77"/>
                <a:cs typeface="Poppins" pitchFamily="2" charset="77"/>
              </a:rPr>
              <a:t>Class/Clinical</a:t>
            </a:r>
          </a:p>
          <a:p>
            <a:pPr algn="ctr">
              <a:lnSpc>
                <a:spcPct val="110000"/>
              </a:lnSpc>
            </a:pPr>
            <a:r>
              <a:rPr lang="en-US" sz="2800" dirty="0">
                <a:solidFill>
                  <a:schemeClr val="bg2">
                    <a:lumMod val="90000"/>
                  </a:schemeClr>
                </a:solidFill>
                <a:latin typeface="Poppins" pitchFamily="2" charset="77"/>
                <a:cs typeface="Poppins" pitchFamily="2" charset="77"/>
              </a:rPr>
              <a:t>Size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CE15D8-0D59-7989-FD39-3D75D16A856D}"/>
              </a:ext>
            </a:extLst>
          </p:cNvPr>
          <p:cNvSpPr txBox="1"/>
          <p:nvPr/>
        </p:nvSpPr>
        <p:spPr>
          <a:xfrm>
            <a:off x="3057248" y="10364298"/>
            <a:ext cx="2904612" cy="6586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2600" b="0" i="0" spc="-30" baseline="0">
                <a:solidFill>
                  <a:schemeClr val="accent1"/>
                </a:solidFill>
                <a:effectLst/>
                <a:latin typeface="Montserrat"/>
                <a:ea typeface="Montserrat"/>
                <a:cs typeface="Montserrat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pPr algn="ctr">
              <a:lnSpc>
                <a:spcPct val="110000"/>
              </a:lnSpc>
            </a:pPr>
            <a:r>
              <a:rPr lang="en-US" sz="2800" dirty="0">
                <a:solidFill>
                  <a:schemeClr val="bg2">
                    <a:lumMod val="90000"/>
                  </a:schemeClr>
                </a:solidFill>
                <a:latin typeface="Poppins Light" pitchFamily="2" charset="77"/>
                <a:cs typeface="Poppins Light" pitchFamily="2" charset="77"/>
              </a:rPr>
              <a:t>Small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2C7896-C3F2-A568-15C2-B3F89BB85ACA}"/>
              </a:ext>
            </a:extLst>
          </p:cNvPr>
          <p:cNvSpPr txBox="1"/>
          <p:nvPr/>
        </p:nvSpPr>
        <p:spPr>
          <a:xfrm rot="16200000">
            <a:off x="1050090" y="9386965"/>
            <a:ext cx="2497121" cy="6586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2600" b="0" i="0" spc="-30" baseline="0">
                <a:solidFill>
                  <a:schemeClr val="accent1"/>
                </a:solidFill>
                <a:effectLst/>
                <a:latin typeface="Montserrat"/>
                <a:ea typeface="Montserrat"/>
                <a:cs typeface="Montserrat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pPr algn="ctr">
              <a:lnSpc>
                <a:spcPct val="110000"/>
              </a:lnSpc>
            </a:pPr>
            <a:r>
              <a:rPr lang="en-US" sz="2800" dirty="0">
                <a:solidFill>
                  <a:schemeClr val="bg2">
                    <a:lumMod val="90000"/>
                  </a:schemeClr>
                </a:solidFill>
                <a:latin typeface="Poppins Light" pitchFamily="2" charset="77"/>
                <a:cs typeface="Poppins Light" pitchFamily="2" charset="77"/>
              </a:rPr>
              <a:t>Low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A48479-5C37-F7B4-2AF3-F994641786C3}"/>
              </a:ext>
            </a:extLst>
          </p:cNvPr>
          <p:cNvSpPr txBox="1"/>
          <p:nvPr/>
        </p:nvSpPr>
        <p:spPr>
          <a:xfrm rot="16200000">
            <a:off x="393864" y="6355643"/>
            <a:ext cx="3885297" cy="6586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2600" b="0" i="0" spc="-30" baseline="0">
                <a:solidFill>
                  <a:schemeClr val="accent1"/>
                </a:solidFill>
                <a:effectLst/>
                <a:latin typeface="Montserrat"/>
                <a:ea typeface="Montserrat"/>
                <a:cs typeface="Montserrat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pPr algn="ctr">
              <a:lnSpc>
                <a:spcPct val="110000"/>
              </a:lnSpc>
            </a:pPr>
            <a:r>
              <a:rPr lang="en-US" sz="2800" dirty="0">
                <a:solidFill>
                  <a:schemeClr val="bg2">
                    <a:lumMod val="90000"/>
                  </a:schemeClr>
                </a:solidFill>
                <a:latin typeface="Poppins" pitchFamily="2" charset="77"/>
                <a:cs typeface="Poppins" pitchFamily="2" charset="77"/>
              </a:rPr>
              <a:t> Functionality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DCFE36-6653-67BB-643F-E8E46288E5ED}"/>
              </a:ext>
            </a:extLst>
          </p:cNvPr>
          <p:cNvSpPr txBox="1"/>
          <p:nvPr/>
        </p:nvSpPr>
        <p:spPr>
          <a:xfrm rot="16200000">
            <a:off x="1050090" y="3334243"/>
            <a:ext cx="2497121" cy="6586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2600" b="0" i="0" spc="-30" baseline="0">
                <a:solidFill>
                  <a:schemeClr val="accent1"/>
                </a:solidFill>
                <a:effectLst/>
                <a:latin typeface="Montserrat"/>
                <a:ea typeface="Montserrat"/>
                <a:cs typeface="Montserrat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pPr algn="ctr">
              <a:lnSpc>
                <a:spcPct val="110000"/>
              </a:lnSpc>
            </a:pPr>
            <a:r>
              <a:rPr lang="en-US" sz="2800" dirty="0">
                <a:solidFill>
                  <a:schemeClr val="bg2">
                    <a:lumMod val="90000"/>
                  </a:schemeClr>
                </a:solidFill>
                <a:latin typeface="Poppins Light" pitchFamily="2" charset="77"/>
                <a:cs typeface="Poppins Light" pitchFamily="2" charset="77"/>
              </a:rPr>
              <a:t>High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5A28D4-2221-E6D5-4CDC-D01BAC4E4FBF}"/>
              </a:ext>
            </a:extLst>
          </p:cNvPr>
          <p:cNvSpPr txBox="1">
            <a:spLocks/>
          </p:cNvSpPr>
          <p:nvPr/>
        </p:nvSpPr>
        <p:spPr>
          <a:xfrm>
            <a:off x="14008267" y="4526685"/>
            <a:ext cx="8400037" cy="4409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5000"/>
              </a:lnSpc>
              <a:spcBef>
                <a:spcPts val="1200"/>
              </a:spcBef>
              <a:spcAft>
                <a:spcPts val="600"/>
              </a:spcAft>
              <a:defRPr sz="2500" spc="300">
                <a:latin typeface="Poppins Light" pitchFamily="2" charset="77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dirty="0">
                <a:solidFill>
                  <a:schemeClr val="bg2"/>
                </a:solidFill>
              </a:rPr>
              <a:t>Incorporating diverse voices in video and audio content help students </a:t>
            </a:r>
            <a:r>
              <a:rPr lang="en-US" b="1" u="sng" dirty="0">
                <a:solidFill>
                  <a:schemeClr val="bg2"/>
                </a:solidFill>
              </a:rPr>
              <a:t>see themselves reflected in the curriculum</a:t>
            </a:r>
            <a:r>
              <a:rPr lang="en-US" dirty="0">
                <a:solidFill>
                  <a:schemeClr val="bg2"/>
                </a:solidFill>
              </a:rPr>
              <a:t>.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86% of students report feeling more engaged when </a:t>
            </a:r>
            <a:r>
              <a:rPr lang="en-US" b="1" u="sng" dirty="0">
                <a:solidFill>
                  <a:schemeClr val="bg2"/>
                </a:solidFill>
              </a:rPr>
              <a:t>content reflects their culture and background</a:t>
            </a:r>
            <a:r>
              <a:rPr lang="en-US" dirty="0">
                <a:solidFill>
                  <a:schemeClr val="bg2"/>
                </a:solidFill>
              </a:rPr>
              <a:t> (EdUtopia, 2021).</a:t>
            </a: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id="{D9F5B16B-6651-3167-ACB9-BDC379C7C8F0}"/>
              </a:ext>
            </a:extLst>
          </p:cNvPr>
          <p:cNvSpPr txBox="1"/>
          <p:nvPr/>
        </p:nvSpPr>
        <p:spPr>
          <a:xfrm>
            <a:off x="14008267" y="1356618"/>
            <a:ext cx="8617088" cy="2749471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lnSpc>
                <a:spcPts val="9560"/>
              </a:lnSpc>
              <a:defRPr sz="8000" b="1" spc="300">
                <a:solidFill>
                  <a:schemeClr val="tx2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COMPETATIVE LANDSCAPE..</a:t>
            </a:r>
          </a:p>
        </p:txBody>
      </p:sp>
    </p:spTree>
    <p:extLst>
      <p:ext uri="{BB962C8B-B14F-4D97-AF65-F5344CB8AC3E}">
        <p14:creationId xmlns:p14="http://schemas.microsoft.com/office/powerpoint/2010/main" val="4204093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Placeholder 80" descr="A close-up of a shoe&#10;&#10;Description automatically generated">
            <a:extLst>
              <a:ext uri="{FF2B5EF4-FFF2-40B4-BE49-F238E27FC236}">
                <a16:creationId xmlns:a16="http://schemas.microsoft.com/office/drawing/2014/main" id="{27F38687-B912-954C-80B2-6386B5BAF0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2" r="52"/>
          <a:stretch/>
        </p:blipFill>
        <p:spPr/>
      </p:pic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DE6BF5A3-955C-A753-1399-2905F54B94EA}"/>
              </a:ext>
            </a:extLst>
          </p:cNvPr>
          <p:cNvSpPr/>
          <p:nvPr/>
        </p:nvSpPr>
        <p:spPr>
          <a:xfrm>
            <a:off x="2348243" y="4858049"/>
            <a:ext cx="4215515" cy="2494122"/>
          </a:xfrm>
          <a:prstGeom prst="roundRect">
            <a:avLst>
              <a:gd name="adj" fmla="val 8156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  <a:latin typeface="Poppins" pitchFamily="2" charset="77"/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1AE8148C-9138-CB77-8476-9A7056FCC0F4}"/>
              </a:ext>
            </a:extLst>
          </p:cNvPr>
          <p:cNvCxnSpPr>
            <a:cxnSpLocks/>
          </p:cNvCxnSpPr>
          <p:nvPr/>
        </p:nvCxnSpPr>
        <p:spPr>
          <a:xfrm>
            <a:off x="1520825" y="12658662"/>
            <a:ext cx="21336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ounded Rectangle 97">
            <a:extLst>
              <a:ext uri="{FF2B5EF4-FFF2-40B4-BE49-F238E27FC236}">
                <a16:creationId xmlns:a16="http://schemas.microsoft.com/office/drawing/2014/main" id="{3BB5FC26-856D-1A57-317A-29CB9336F0A8}"/>
              </a:ext>
            </a:extLst>
          </p:cNvPr>
          <p:cNvSpPr/>
          <p:nvPr/>
        </p:nvSpPr>
        <p:spPr>
          <a:xfrm>
            <a:off x="2348243" y="8720473"/>
            <a:ext cx="4215515" cy="2494122"/>
          </a:xfrm>
          <a:prstGeom prst="roundRect">
            <a:avLst>
              <a:gd name="adj" fmla="val 8156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oppins" pitchFamily="2" charset="77"/>
            </a:endParaRPr>
          </a:p>
        </p:txBody>
      </p:sp>
      <p:sp>
        <p:nvSpPr>
          <p:cNvPr id="106" name="Rounded Rectangle 105">
            <a:extLst>
              <a:ext uri="{FF2B5EF4-FFF2-40B4-BE49-F238E27FC236}">
                <a16:creationId xmlns:a16="http://schemas.microsoft.com/office/drawing/2014/main" id="{92F14566-08F6-EB29-BF69-BC9EE737A48B}"/>
              </a:ext>
            </a:extLst>
          </p:cNvPr>
          <p:cNvSpPr/>
          <p:nvPr/>
        </p:nvSpPr>
        <p:spPr>
          <a:xfrm>
            <a:off x="13023001" y="4858049"/>
            <a:ext cx="4215515" cy="2494122"/>
          </a:xfrm>
          <a:prstGeom prst="roundRect">
            <a:avLst>
              <a:gd name="adj" fmla="val 8156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  <a:latin typeface="Poppins" pitchFamily="2" charset="77"/>
            </a:endParaRPr>
          </a:p>
        </p:txBody>
      </p:sp>
      <p:sp>
        <p:nvSpPr>
          <p:cNvPr id="112" name="Rounded Rectangle 111">
            <a:extLst>
              <a:ext uri="{FF2B5EF4-FFF2-40B4-BE49-F238E27FC236}">
                <a16:creationId xmlns:a16="http://schemas.microsoft.com/office/drawing/2014/main" id="{DB13C9B0-CF87-9EE4-D3F9-94773F680752}"/>
              </a:ext>
            </a:extLst>
          </p:cNvPr>
          <p:cNvSpPr/>
          <p:nvPr/>
        </p:nvSpPr>
        <p:spPr>
          <a:xfrm>
            <a:off x="13023001" y="8720473"/>
            <a:ext cx="4215515" cy="2494122"/>
          </a:xfrm>
          <a:prstGeom prst="roundRect">
            <a:avLst>
              <a:gd name="adj" fmla="val 8156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oppins" pitchFamily="2" charset="77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24A12FF-FBF2-D92C-C1E5-1EEE1FC4555B}"/>
              </a:ext>
            </a:extLst>
          </p:cNvPr>
          <p:cNvSpPr txBox="1"/>
          <p:nvPr/>
        </p:nvSpPr>
        <p:spPr>
          <a:xfrm>
            <a:off x="7358877" y="4823546"/>
            <a:ext cx="4320000" cy="6878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3200" b="1" spc="300">
                <a:solidFill>
                  <a:schemeClr val="bg1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600" dirty="0">
                <a:solidFill>
                  <a:schemeClr val="tx2"/>
                </a:solidFill>
              </a:rPr>
              <a:t>Strategy Gap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E6FC044-6601-4BF2-4890-6F363A3D3E9C}"/>
              </a:ext>
            </a:extLst>
          </p:cNvPr>
          <p:cNvSpPr txBox="1"/>
          <p:nvPr/>
        </p:nvSpPr>
        <p:spPr>
          <a:xfrm>
            <a:off x="7358878" y="5629584"/>
            <a:ext cx="4320000" cy="39475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5000"/>
              </a:lnSpc>
              <a:spcBef>
                <a:spcPts val="1200"/>
              </a:spcBef>
              <a:spcAft>
                <a:spcPts val="600"/>
              </a:spcAft>
              <a:defRPr sz="2500" spc="300">
                <a:latin typeface="Poppins Light" pitchFamily="2" charset="77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dirty="0">
                <a:solidFill>
                  <a:schemeClr val="accent5"/>
                </a:solidFill>
              </a:rPr>
              <a:t>Only 40% of teachers report receiving training on culturally, responsive, teaching practices (Education Week, 2022).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62BBA79-3181-71DA-5A85-D714E7708309}"/>
              </a:ext>
            </a:extLst>
          </p:cNvPr>
          <p:cNvSpPr txBox="1"/>
          <p:nvPr/>
        </p:nvSpPr>
        <p:spPr>
          <a:xfrm>
            <a:off x="2709559" y="5149079"/>
            <a:ext cx="3492882" cy="191206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defRPr sz="4300" b="1">
                <a:solidFill>
                  <a:schemeClr val="tx2"/>
                </a:solidFill>
                <a:latin typeface="Montserrat" pitchFamily="2" charset="77"/>
                <a:ea typeface="Arimo" panose="020B0604020202020204" pitchFamily="34" charset="0"/>
                <a:cs typeface="Space Grotesk" pitchFamily="2" charset="77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11000" dirty="0">
                <a:latin typeface="Poppins" pitchFamily="2" charset="77"/>
                <a:cs typeface="Poppins" pitchFamily="2" charset="77"/>
              </a:rPr>
              <a:t>#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958CC39-A106-8E10-E0E1-753E59B72838}"/>
              </a:ext>
            </a:extLst>
          </p:cNvPr>
          <p:cNvSpPr txBox="1"/>
          <p:nvPr/>
        </p:nvSpPr>
        <p:spPr>
          <a:xfrm>
            <a:off x="18033635" y="4823546"/>
            <a:ext cx="4320000" cy="6878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3200" b="1" spc="300">
                <a:solidFill>
                  <a:schemeClr val="bg1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600" dirty="0">
                <a:solidFill>
                  <a:schemeClr val="tx2"/>
                </a:solidFill>
              </a:rPr>
              <a:t>Strategy Gap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19F3E84C-A7A9-63DC-8C4A-41F1CA801AB5}"/>
              </a:ext>
            </a:extLst>
          </p:cNvPr>
          <p:cNvSpPr txBox="1"/>
          <p:nvPr/>
        </p:nvSpPr>
        <p:spPr>
          <a:xfrm>
            <a:off x="18033636" y="5629584"/>
            <a:ext cx="4959714" cy="33897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5000"/>
              </a:lnSpc>
              <a:spcBef>
                <a:spcPts val="1200"/>
              </a:spcBef>
              <a:spcAft>
                <a:spcPts val="600"/>
              </a:spcAft>
              <a:defRPr sz="2500" spc="300">
                <a:latin typeface="Poppins Light" pitchFamily="2" charset="77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dirty="0">
                <a:solidFill>
                  <a:schemeClr val="accent5"/>
                </a:solidFill>
              </a:rPr>
              <a:t>Teachers who undergo DEI training are 35% more effective in engaging diverse classrooms and clinicals.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A3DF2E2F-0DBA-5B3F-3BCA-8B4553DA7935}"/>
              </a:ext>
            </a:extLst>
          </p:cNvPr>
          <p:cNvSpPr txBox="1"/>
          <p:nvPr/>
        </p:nvSpPr>
        <p:spPr>
          <a:xfrm>
            <a:off x="13384317" y="5149079"/>
            <a:ext cx="3492882" cy="191206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defRPr sz="4300" b="1">
                <a:solidFill>
                  <a:schemeClr val="tx2"/>
                </a:solidFill>
                <a:latin typeface="Montserrat" pitchFamily="2" charset="77"/>
                <a:ea typeface="Arimo" panose="020B0604020202020204" pitchFamily="34" charset="0"/>
                <a:cs typeface="Space Grotesk" pitchFamily="2" charset="77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11000" dirty="0">
                <a:latin typeface="Poppins" pitchFamily="2" charset="77"/>
                <a:cs typeface="Poppins" pitchFamily="2" charset="77"/>
              </a:rPr>
              <a:t>$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537BA564-384D-B596-9093-BADF29A5923D}"/>
              </a:ext>
            </a:extLst>
          </p:cNvPr>
          <p:cNvSpPr txBox="1"/>
          <p:nvPr/>
        </p:nvSpPr>
        <p:spPr>
          <a:xfrm>
            <a:off x="1429385" y="462146"/>
            <a:ext cx="5258899" cy="8525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100" b="0" i="0" spc="0" baseline="0">
                <a:solidFill>
                  <a:schemeClr val="tx2"/>
                </a:solidFill>
                <a:effectLst/>
                <a:latin typeface="Poppins Light" pitchFamily="2" charset="77"/>
                <a:ea typeface="Montserrat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dirty="0"/>
              <a:t>Our strategy 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D31F5953-931C-AE4F-D6EF-F2103FC0C69D}"/>
              </a:ext>
            </a:extLst>
          </p:cNvPr>
          <p:cNvSpPr txBox="1"/>
          <p:nvPr/>
        </p:nvSpPr>
        <p:spPr>
          <a:xfrm>
            <a:off x="20692746" y="480389"/>
            <a:ext cx="2742020" cy="8525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100" b="0" i="0" spc="0" baseline="0">
                <a:solidFill>
                  <a:schemeClr val="tx2"/>
                </a:solidFill>
                <a:effectLst/>
                <a:latin typeface="Poppins Light" pitchFamily="2" charset="77"/>
                <a:ea typeface="Montserrat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dirty="0"/>
              <a:t>Feb 2025</a:t>
            </a:r>
          </a:p>
        </p:txBody>
      </p:sp>
      <p:sp>
        <p:nvSpPr>
          <p:cNvPr id="87" name="TITLE">
            <a:extLst>
              <a:ext uri="{FF2B5EF4-FFF2-40B4-BE49-F238E27FC236}">
                <a16:creationId xmlns:a16="http://schemas.microsoft.com/office/drawing/2014/main" id="{7D67337D-7D95-9DC1-BA8B-3069DDBE2E84}"/>
              </a:ext>
            </a:extLst>
          </p:cNvPr>
          <p:cNvSpPr txBox="1"/>
          <p:nvPr/>
        </p:nvSpPr>
        <p:spPr>
          <a:xfrm>
            <a:off x="2165363" y="1863066"/>
            <a:ext cx="20077241" cy="1415772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8800" b="1" spc="300">
                <a:solidFill>
                  <a:schemeClr val="tx2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8000" dirty="0"/>
              <a:t>TRAINING..CEUs</a:t>
            </a:r>
          </a:p>
        </p:txBody>
      </p:sp>
    </p:spTree>
    <p:extLst>
      <p:ext uri="{BB962C8B-B14F-4D97-AF65-F5344CB8AC3E}">
        <p14:creationId xmlns:p14="http://schemas.microsoft.com/office/powerpoint/2010/main" val="231693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EA20423-93C2-5746-8B55-A732B03E6E82}"/>
              </a:ext>
            </a:extLst>
          </p:cNvPr>
          <p:cNvGrpSpPr/>
          <p:nvPr/>
        </p:nvGrpSpPr>
        <p:grpSpPr>
          <a:xfrm>
            <a:off x="10729973" y="9208239"/>
            <a:ext cx="531807" cy="531807"/>
            <a:chOff x="9248075" y="6180152"/>
            <a:chExt cx="1260173" cy="1260173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0780FBD-AAFE-043B-18F3-AFCEF4254418}"/>
                </a:ext>
              </a:extLst>
            </p:cNvPr>
            <p:cNvSpPr/>
            <p:nvPr/>
          </p:nvSpPr>
          <p:spPr>
            <a:xfrm>
              <a:off x="9248075" y="6180152"/>
              <a:ext cx="1260173" cy="12601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oppins" pitchFamily="2" charset="77"/>
              </a:endParaRPr>
            </a:p>
          </p:txBody>
        </p:sp>
        <p:sp>
          <p:nvSpPr>
            <p:cNvPr id="24" name="ARROW">
              <a:extLst>
                <a:ext uri="{FF2B5EF4-FFF2-40B4-BE49-F238E27FC236}">
                  <a16:creationId xmlns:a16="http://schemas.microsoft.com/office/drawing/2014/main" id="{D421824C-2A67-49C0-9F96-5764D0EF16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77946" y="6533176"/>
              <a:ext cx="316767" cy="554124"/>
            </a:xfrm>
            <a:custGeom>
              <a:avLst/>
              <a:gdLst>
                <a:gd name="connsiteX0" fmla="*/ 20868 w 166487"/>
                <a:gd name="connsiteY0" fmla="*/ 0 h 291238"/>
                <a:gd name="connsiteX1" fmla="*/ 35623 w 166487"/>
                <a:gd name="connsiteY1" fmla="*/ 6112 h 291238"/>
                <a:gd name="connsiteX2" fmla="*/ 160375 w 166487"/>
                <a:gd name="connsiteY2" fmla="*/ 130864 h 291238"/>
                <a:gd name="connsiteX3" fmla="*/ 160375 w 166487"/>
                <a:gd name="connsiteY3" fmla="*/ 130864 h 291238"/>
                <a:gd name="connsiteX4" fmla="*/ 164959 w 166487"/>
                <a:gd name="connsiteY4" fmla="*/ 137767 h 291238"/>
                <a:gd name="connsiteX5" fmla="*/ 160375 w 166487"/>
                <a:gd name="connsiteY5" fmla="*/ 160375 h 291238"/>
                <a:gd name="connsiteX6" fmla="*/ 35623 w 166487"/>
                <a:gd name="connsiteY6" fmla="*/ 285127 h 291238"/>
                <a:gd name="connsiteX7" fmla="*/ 6112 w 166487"/>
                <a:gd name="connsiteY7" fmla="*/ 285127 h 291238"/>
                <a:gd name="connsiteX8" fmla="*/ 6112 w 166487"/>
                <a:gd name="connsiteY8" fmla="*/ 255616 h 291238"/>
                <a:gd name="connsiteX9" fmla="*/ 116108 w 166487"/>
                <a:gd name="connsiteY9" fmla="*/ 145620 h 291238"/>
                <a:gd name="connsiteX10" fmla="*/ 6111 w 166487"/>
                <a:gd name="connsiteY10" fmla="*/ 35623 h 291238"/>
                <a:gd name="connsiteX11" fmla="*/ 6111 w 166487"/>
                <a:gd name="connsiteY11" fmla="*/ 6112 h 291238"/>
                <a:gd name="connsiteX12" fmla="*/ 6112 w 166487"/>
                <a:gd name="connsiteY12" fmla="*/ 6112 h 291238"/>
                <a:gd name="connsiteX13" fmla="*/ 20868 w 166487"/>
                <a:gd name="connsiteY13" fmla="*/ 0 h 29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6487" h="291238">
                  <a:moveTo>
                    <a:pt x="20868" y="0"/>
                  </a:moveTo>
                  <a:cubicBezTo>
                    <a:pt x="26208" y="0"/>
                    <a:pt x="31549" y="2038"/>
                    <a:pt x="35623" y="6112"/>
                  </a:cubicBezTo>
                  <a:lnTo>
                    <a:pt x="160375" y="130864"/>
                  </a:lnTo>
                  <a:lnTo>
                    <a:pt x="160375" y="130864"/>
                  </a:lnTo>
                  <a:lnTo>
                    <a:pt x="164959" y="137767"/>
                  </a:lnTo>
                  <a:cubicBezTo>
                    <a:pt x="168015" y="145303"/>
                    <a:pt x="166487" y="154263"/>
                    <a:pt x="160375" y="160375"/>
                  </a:cubicBezTo>
                  <a:lnTo>
                    <a:pt x="35623" y="285127"/>
                  </a:lnTo>
                  <a:cubicBezTo>
                    <a:pt x="27474" y="293276"/>
                    <a:pt x="14261" y="293276"/>
                    <a:pt x="6112" y="285127"/>
                  </a:cubicBezTo>
                  <a:cubicBezTo>
                    <a:pt x="-2038" y="276978"/>
                    <a:pt x="-2038" y="263765"/>
                    <a:pt x="6112" y="255616"/>
                  </a:cubicBezTo>
                  <a:lnTo>
                    <a:pt x="116108" y="145620"/>
                  </a:lnTo>
                  <a:lnTo>
                    <a:pt x="6111" y="35623"/>
                  </a:lnTo>
                  <a:cubicBezTo>
                    <a:pt x="-2038" y="27474"/>
                    <a:pt x="-2038" y="14261"/>
                    <a:pt x="6111" y="6112"/>
                  </a:cubicBezTo>
                  <a:lnTo>
                    <a:pt x="6112" y="6112"/>
                  </a:lnTo>
                  <a:cubicBezTo>
                    <a:pt x="10187" y="2038"/>
                    <a:pt x="15527" y="0"/>
                    <a:pt x="2086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  <a:latin typeface="Poppins" pitchFamily="2" charset="77"/>
                <a:cs typeface="Plus Jakarta Sans" pitchFamily="2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E7FFD9B-0CF3-B216-5DDE-CD76B3400FAA}"/>
              </a:ext>
            </a:extLst>
          </p:cNvPr>
          <p:cNvGrpSpPr/>
          <p:nvPr/>
        </p:nvGrpSpPr>
        <p:grpSpPr>
          <a:xfrm>
            <a:off x="10729973" y="11022838"/>
            <a:ext cx="531807" cy="531807"/>
            <a:chOff x="9248075" y="6180152"/>
            <a:chExt cx="1260173" cy="1260173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E2817E1-C9FB-F33B-2662-C50FB84E3948}"/>
                </a:ext>
              </a:extLst>
            </p:cNvPr>
            <p:cNvSpPr/>
            <p:nvPr/>
          </p:nvSpPr>
          <p:spPr>
            <a:xfrm>
              <a:off x="9248075" y="6180152"/>
              <a:ext cx="1260173" cy="12601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oppins" pitchFamily="2" charset="77"/>
              </a:endParaRPr>
            </a:p>
          </p:txBody>
        </p:sp>
        <p:sp>
          <p:nvSpPr>
            <p:cNvPr id="28" name="ARROW">
              <a:extLst>
                <a:ext uri="{FF2B5EF4-FFF2-40B4-BE49-F238E27FC236}">
                  <a16:creationId xmlns:a16="http://schemas.microsoft.com/office/drawing/2014/main" id="{475ADE4B-56F4-95E2-0491-4C40C2DD24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77946" y="6533176"/>
              <a:ext cx="316767" cy="554124"/>
            </a:xfrm>
            <a:custGeom>
              <a:avLst/>
              <a:gdLst>
                <a:gd name="connsiteX0" fmla="*/ 20868 w 166487"/>
                <a:gd name="connsiteY0" fmla="*/ 0 h 291238"/>
                <a:gd name="connsiteX1" fmla="*/ 35623 w 166487"/>
                <a:gd name="connsiteY1" fmla="*/ 6112 h 291238"/>
                <a:gd name="connsiteX2" fmla="*/ 160375 w 166487"/>
                <a:gd name="connsiteY2" fmla="*/ 130864 h 291238"/>
                <a:gd name="connsiteX3" fmla="*/ 160375 w 166487"/>
                <a:gd name="connsiteY3" fmla="*/ 130864 h 291238"/>
                <a:gd name="connsiteX4" fmla="*/ 164959 w 166487"/>
                <a:gd name="connsiteY4" fmla="*/ 137767 h 291238"/>
                <a:gd name="connsiteX5" fmla="*/ 160375 w 166487"/>
                <a:gd name="connsiteY5" fmla="*/ 160375 h 291238"/>
                <a:gd name="connsiteX6" fmla="*/ 35623 w 166487"/>
                <a:gd name="connsiteY6" fmla="*/ 285127 h 291238"/>
                <a:gd name="connsiteX7" fmla="*/ 6112 w 166487"/>
                <a:gd name="connsiteY7" fmla="*/ 285127 h 291238"/>
                <a:gd name="connsiteX8" fmla="*/ 6112 w 166487"/>
                <a:gd name="connsiteY8" fmla="*/ 255616 h 291238"/>
                <a:gd name="connsiteX9" fmla="*/ 116108 w 166487"/>
                <a:gd name="connsiteY9" fmla="*/ 145620 h 291238"/>
                <a:gd name="connsiteX10" fmla="*/ 6111 w 166487"/>
                <a:gd name="connsiteY10" fmla="*/ 35623 h 291238"/>
                <a:gd name="connsiteX11" fmla="*/ 6111 w 166487"/>
                <a:gd name="connsiteY11" fmla="*/ 6112 h 291238"/>
                <a:gd name="connsiteX12" fmla="*/ 6112 w 166487"/>
                <a:gd name="connsiteY12" fmla="*/ 6112 h 291238"/>
                <a:gd name="connsiteX13" fmla="*/ 20868 w 166487"/>
                <a:gd name="connsiteY13" fmla="*/ 0 h 29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6487" h="291238">
                  <a:moveTo>
                    <a:pt x="20868" y="0"/>
                  </a:moveTo>
                  <a:cubicBezTo>
                    <a:pt x="26208" y="0"/>
                    <a:pt x="31549" y="2038"/>
                    <a:pt x="35623" y="6112"/>
                  </a:cubicBezTo>
                  <a:lnTo>
                    <a:pt x="160375" y="130864"/>
                  </a:lnTo>
                  <a:lnTo>
                    <a:pt x="160375" y="130864"/>
                  </a:lnTo>
                  <a:lnTo>
                    <a:pt x="164959" y="137767"/>
                  </a:lnTo>
                  <a:cubicBezTo>
                    <a:pt x="168015" y="145303"/>
                    <a:pt x="166487" y="154263"/>
                    <a:pt x="160375" y="160375"/>
                  </a:cubicBezTo>
                  <a:lnTo>
                    <a:pt x="35623" y="285127"/>
                  </a:lnTo>
                  <a:cubicBezTo>
                    <a:pt x="27474" y="293276"/>
                    <a:pt x="14261" y="293276"/>
                    <a:pt x="6112" y="285127"/>
                  </a:cubicBezTo>
                  <a:cubicBezTo>
                    <a:pt x="-2038" y="276978"/>
                    <a:pt x="-2038" y="263765"/>
                    <a:pt x="6112" y="255616"/>
                  </a:cubicBezTo>
                  <a:lnTo>
                    <a:pt x="116108" y="145620"/>
                  </a:lnTo>
                  <a:lnTo>
                    <a:pt x="6111" y="35623"/>
                  </a:lnTo>
                  <a:cubicBezTo>
                    <a:pt x="-2038" y="27474"/>
                    <a:pt x="-2038" y="14261"/>
                    <a:pt x="6111" y="6112"/>
                  </a:cubicBezTo>
                  <a:lnTo>
                    <a:pt x="6112" y="6112"/>
                  </a:lnTo>
                  <a:cubicBezTo>
                    <a:pt x="10187" y="2038"/>
                    <a:pt x="15527" y="0"/>
                    <a:pt x="2086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  <a:latin typeface="Poppins" pitchFamily="2" charset="77"/>
                <a:cs typeface="Plus Jakarta Sans" pitchFamily="2" charset="0"/>
              </a:endParaRP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EB2CE3F6-0DCB-82B9-2075-C3E260F0A8DB}"/>
              </a:ext>
            </a:extLst>
          </p:cNvPr>
          <p:cNvGrpSpPr/>
          <p:nvPr/>
        </p:nvGrpSpPr>
        <p:grpSpPr>
          <a:xfrm>
            <a:off x="15211165" y="9208239"/>
            <a:ext cx="531807" cy="531807"/>
            <a:chOff x="9248075" y="6180152"/>
            <a:chExt cx="1260173" cy="1260173"/>
          </a:xfrm>
        </p:grpSpPr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3ACEFF37-FDC5-38C1-11E7-8C8BE654AEA9}"/>
                </a:ext>
              </a:extLst>
            </p:cNvPr>
            <p:cNvSpPr/>
            <p:nvPr/>
          </p:nvSpPr>
          <p:spPr>
            <a:xfrm>
              <a:off x="9248075" y="6180152"/>
              <a:ext cx="1260173" cy="12601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oppins" pitchFamily="2" charset="77"/>
              </a:endParaRPr>
            </a:p>
          </p:txBody>
        </p:sp>
        <p:sp>
          <p:nvSpPr>
            <p:cNvPr id="150" name="ARROW">
              <a:extLst>
                <a:ext uri="{FF2B5EF4-FFF2-40B4-BE49-F238E27FC236}">
                  <a16:creationId xmlns:a16="http://schemas.microsoft.com/office/drawing/2014/main" id="{267BA8EA-0C72-07CA-A40E-AFB14534D8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77946" y="6533176"/>
              <a:ext cx="316767" cy="554124"/>
            </a:xfrm>
            <a:custGeom>
              <a:avLst/>
              <a:gdLst>
                <a:gd name="connsiteX0" fmla="*/ 20868 w 166487"/>
                <a:gd name="connsiteY0" fmla="*/ 0 h 291238"/>
                <a:gd name="connsiteX1" fmla="*/ 35623 w 166487"/>
                <a:gd name="connsiteY1" fmla="*/ 6112 h 291238"/>
                <a:gd name="connsiteX2" fmla="*/ 160375 w 166487"/>
                <a:gd name="connsiteY2" fmla="*/ 130864 h 291238"/>
                <a:gd name="connsiteX3" fmla="*/ 160375 w 166487"/>
                <a:gd name="connsiteY3" fmla="*/ 130864 h 291238"/>
                <a:gd name="connsiteX4" fmla="*/ 164959 w 166487"/>
                <a:gd name="connsiteY4" fmla="*/ 137767 h 291238"/>
                <a:gd name="connsiteX5" fmla="*/ 160375 w 166487"/>
                <a:gd name="connsiteY5" fmla="*/ 160375 h 291238"/>
                <a:gd name="connsiteX6" fmla="*/ 35623 w 166487"/>
                <a:gd name="connsiteY6" fmla="*/ 285127 h 291238"/>
                <a:gd name="connsiteX7" fmla="*/ 6112 w 166487"/>
                <a:gd name="connsiteY7" fmla="*/ 285127 h 291238"/>
                <a:gd name="connsiteX8" fmla="*/ 6112 w 166487"/>
                <a:gd name="connsiteY8" fmla="*/ 255616 h 291238"/>
                <a:gd name="connsiteX9" fmla="*/ 116108 w 166487"/>
                <a:gd name="connsiteY9" fmla="*/ 145620 h 291238"/>
                <a:gd name="connsiteX10" fmla="*/ 6111 w 166487"/>
                <a:gd name="connsiteY10" fmla="*/ 35623 h 291238"/>
                <a:gd name="connsiteX11" fmla="*/ 6111 w 166487"/>
                <a:gd name="connsiteY11" fmla="*/ 6112 h 291238"/>
                <a:gd name="connsiteX12" fmla="*/ 6112 w 166487"/>
                <a:gd name="connsiteY12" fmla="*/ 6112 h 291238"/>
                <a:gd name="connsiteX13" fmla="*/ 20868 w 166487"/>
                <a:gd name="connsiteY13" fmla="*/ 0 h 29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6487" h="291238">
                  <a:moveTo>
                    <a:pt x="20868" y="0"/>
                  </a:moveTo>
                  <a:cubicBezTo>
                    <a:pt x="26208" y="0"/>
                    <a:pt x="31549" y="2038"/>
                    <a:pt x="35623" y="6112"/>
                  </a:cubicBezTo>
                  <a:lnTo>
                    <a:pt x="160375" y="130864"/>
                  </a:lnTo>
                  <a:lnTo>
                    <a:pt x="160375" y="130864"/>
                  </a:lnTo>
                  <a:lnTo>
                    <a:pt x="164959" y="137767"/>
                  </a:lnTo>
                  <a:cubicBezTo>
                    <a:pt x="168015" y="145303"/>
                    <a:pt x="166487" y="154263"/>
                    <a:pt x="160375" y="160375"/>
                  </a:cubicBezTo>
                  <a:lnTo>
                    <a:pt x="35623" y="285127"/>
                  </a:lnTo>
                  <a:cubicBezTo>
                    <a:pt x="27474" y="293276"/>
                    <a:pt x="14261" y="293276"/>
                    <a:pt x="6112" y="285127"/>
                  </a:cubicBezTo>
                  <a:cubicBezTo>
                    <a:pt x="-2038" y="276978"/>
                    <a:pt x="-2038" y="263765"/>
                    <a:pt x="6112" y="255616"/>
                  </a:cubicBezTo>
                  <a:lnTo>
                    <a:pt x="116108" y="145620"/>
                  </a:lnTo>
                  <a:lnTo>
                    <a:pt x="6111" y="35623"/>
                  </a:lnTo>
                  <a:cubicBezTo>
                    <a:pt x="-2038" y="27474"/>
                    <a:pt x="-2038" y="14261"/>
                    <a:pt x="6111" y="6112"/>
                  </a:cubicBezTo>
                  <a:lnTo>
                    <a:pt x="6112" y="6112"/>
                  </a:lnTo>
                  <a:cubicBezTo>
                    <a:pt x="10187" y="2038"/>
                    <a:pt x="15527" y="0"/>
                    <a:pt x="2086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  <a:latin typeface="Poppins" pitchFamily="2" charset="77"/>
                <a:cs typeface="Plus Jakarta Sans" pitchFamily="2" charset="0"/>
              </a:endParaRP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9465E26A-83BF-C728-4284-E32E0689E3F7}"/>
              </a:ext>
            </a:extLst>
          </p:cNvPr>
          <p:cNvGrpSpPr/>
          <p:nvPr/>
        </p:nvGrpSpPr>
        <p:grpSpPr>
          <a:xfrm>
            <a:off x="15211165" y="11022838"/>
            <a:ext cx="531807" cy="531807"/>
            <a:chOff x="9248075" y="6180152"/>
            <a:chExt cx="1260173" cy="1260173"/>
          </a:xfrm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EF784E51-B45B-EAD1-EAD7-1746B4C09FC7}"/>
                </a:ext>
              </a:extLst>
            </p:cNvPr>
            <p:cNvSpPr/>
            <p:nvPr/>
          </p:nvSpPr>
          <p:spPr>
            <a:xfrm>
              <a:off x="9248075" y="6180152"/>
              <a:ext cx="1260173" cy="12601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oppins" pitchFamily="2" charset="77"/>
              </a:endParaRPr>
            </a:p>
          </p:txBody>
        </p:sp>
        <p:sp>
          <p:nvSpPr>
            <p:cNvPr id="154" name="ARROW">
              <a:extLst>
                <a:ext uri="{FF2B5EF4-FFF2-40B4-BE49-F238E27FC236}">
                  <a16:creationId xmlns:a16="http://schemas.microsoft.com/office/drawing/2014/main" id="{E86C2950-BBB9-52B1-F283-E60136A780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77946" y="6533176"/>
              <a:ext cx="316767" cy="554124"/>
            </a:xfrm>
            <a:custGeom>
              <a:avLst/>
              <a:gdLst>
                <a:gd name="connsiteX0" fmla="*/ 20868 w 166487"/>
                <a:gd name="connsiteY0" fmla="*/ 0 h 291238"/>
                <a:gd name="connsiteX1" fmla="*/ 35623 w 166487"/>
                <a:gd name="connsiteY1" fmla="*/ 6112 h 291238"/>
                <a:gd name="connsiteX2" fmla="*/ 160375 w 166487"/>
                <a:gd name="connsiteY2" fmla="*/ 130864 h 291238"/>
                <a:gd name="connsiteX3" fmla="*/ 160375 w 166487"/>
                <a:gd name="connsiteY3" fmla="*/ 130864 h 291238"/>
                <a:gd name="connsiteX4" fmla="*/ 164959 w 166487"/>
                <a:gd name="connsiteY4" fmla="*/ 137767 h 291238"/>
                <a:gd name="connsiteX5" fmla="*/ 160375 w 166487"/>
                <a:gd name="connsiteY5" fmla="*/ 160375 h 291238"/>
                <a:gd name="connsiteX6" fmla="*/ 35623 w 166487"/>
                <a:gd name="connsiteY6" fmla="*/ 285127 h 291238"/>
                <a:gd name="connsiteX7" fmla="*/ 6112 w 166487"/>
                <a:gd name="connsiteY7" fmla="*/ 285127 h 291238"/>
                <a:gd name="connsiteX8" fmla="*/ 6112 w 166487"/>
                <a:gd name="connsiteY8" fmla="*/ 255616 h 291238"/>
                <a:gd name="connsiteX9" fmla="*/ 116108 w 166487"/>
                <a:gd name="connsiteY9" fmla="*/ 145620 h 291238"/>
                <a:gd name="connsiteX10" fmla="*/ 6111 w 166487"/>
                <a:gd name="connsiteY10" fmla="*/ 35623 h 291238"/>
                <a:gd name="connsiteX11" fmla="*/ 6111 w 166487"/>
                <a:gd name="connsiteY11" fmla="*/ 6112 h 291238"/>
                <a:gd name="connsiteX12" fmla="*/ 6112 w 166487"/>
                <a:gd name="connsiteY12" fmla="*/ 6112 h 291238"/>
                <a:gd name="connsiteX13" fmla="*/ 20868 w 166487"/>
                <a:gd name="connsiteY13" fmla="*/ 0 h 29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6487" h="291238">
                  <a:moveTo>
                    <a:pt x="20868" y="0"/>
                  </a:moveTo>
                  <a:cubicBezTo>
                    <a:pt x="26208" y="0"/>
                    <a:pt x="31549" y="2038"/>
                    <a:pt x="35623" y="6112"/>
                  </a:cubicBezTo>
                  <a:lnTo>
                    <a:pt x="160375" y="130864"/>
                  </a:lnTo>
                  <a:lnTo>
                    <a:pt x="160375" y="130864"/>
                  </a:lnTo>
                  <a:lnTo>
                    <a:pt x="164959" y="137767"/>
                  </a:lnTo>
                  <a:cubicBezTo>
                    <a:pt x="168015" y="145303"/>
                    <a:pt x="166487" y="154263"/>
                    <a:pt x="160375" y="160375"/>
                  </a:cubicBezTo>
                  <a:lnTo>
                    <a:pt x="35623" y="285127"/>
                  </a:lnTo>
                  <a:cubicBezTo>
                    <a:pt x="27474" y="293276"/>
                    <a:pt x="14261" y="293276"/>
                    <a:pt x="6112" y="285127"/>
                  </a:cubicBezTo>
                  <a:cubicBezTo>
                    <a:pt x="-2038" y="276978"/>
                    <a:pt x="-2038" y="263765"/>
                    <a:pt x="6112" y="255616"/>
                  </a:cubicBezTo>
                  <a:lnTo>
                    <a:pt x="116108" y="145620"/>
                  </a:lnTo>
                  <a:lnTo>
                    <a:pt x="6111" y="35623"/>
                  </a:lnTo>
                  <a:cubicBezTo>
                    <a:pt x="-2038" y="27474"/>
                    <a:pt x="-2038" y="14261"/>
                    <a:pt x="6111" y="6112"/>
                  </a:cubicBezTo>
                  <a:lnTo>
                    <a:pt x="6112" y="6112"/>
                  </a:lnTo>
                  <a:cubicBezTo>
                    <a:pt x="10187" y="2038"/>
                    <a:pt x="15527" y="0"/>
                    <a:pt x="2086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  <a:latin typeface="Poppins" pitchFamily="2" charset="77"/>
                <a:cs typeface="Plus Jakarta Sans" pitchFamily="2" charset="0"/>
              </a:endParaRPr>
            </a:p>
          </p:txBody>
        </p:sp>
      </p:grp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CD4A47BA-18ED-40BC-DDCE-59CE406B06BB}"/>
              </a:ext>
            </a:extLst>
          </p:cNvPr>
          <p:cNvCxnSpPr>
            <a:cxnSpLocks/>
          </p:cNvCxnSpPr>
          <p:nvPr/>
        </p:nvCxnSpPr>
        <p:spPr>
          <a:xfrm>
            <a:off x="1520825" y="12658662"/>
            <a:ext cx="21336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9B41DD6B-534A-10F8-1080-CCD904CBB371}"/>
              </a:ext>
            </a:extLst>
          </p:cNvPr>
          <p:cNvGrpSpPr/>
          <p:nvPr/>
        </p:nvGrpSpPr>
        <p:grpSpPr>
          <a:xfrm>
            <a:off x="19737979" y="9208239"/>
            <a:ext cx="531807" cy="531807"/>
            <a:chOff x="9248075" y="6180152"/>
            <a:chExt cx="1260173" cy="1260173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93C095BB-B265-B001-D82B-A4CD3117F058}"/>
                </a:ext>
              </a:extLst>
            </p:cNvPr>
            <p:cNvSpPr/>
            <p:nvPr/>
          </p:nvSpPr>
          <p:spPr>
            <a:xfrm>
              <a:off x="9248075" y="6180152"/>
              <a:ext cx="1260173" cy="12601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oppins" pitchFamily="2" charset="77"/>
              </a:endParaRPr>
            </a:p>
          </p:txBody>
        </p:sp>
        <p:sp>
          <p:nvSpPr>
            <p:cNvPr id="174" name="ARROW">
              <a:extLst>
                <a:ext uri="{FF2B5EF4-FFF2-40B4-BE49-F238E27FC236}">
                  <a16:creationId xmlns:a16="http://schemas.microsoft.com/office/drawing/2014/main" id="{9DAE22E2-A8F7-74B7-4EA7-803402A1B0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77946" y="6533176"/>
              <a:ext cx="316767" cy="554124"/>
            </a:xfrm>
            <a:custGeom>
              <a:avLst/>
              <a:gdLst>
                <a:gd name="connsiteX0" fmla="*/ 20868 w 166487"/>
                <a:gd name="connsiteY0" fmla="*/ 0 h 291238"/>
                <a:gd name="connsiteX1" fmla="*/ 35623 w 166487"/>
                <a:gd name="connsiteY1" fmla="*/ 6112 h 291238"/>
                <a:gd name="connsiteX2" fmla="*/ 160375 w 166487"/>
                <a:gd name="connsiteY2" fmla="*/ 130864 h 291238"/>
                <a:gd name="connsiteX3" fmla="*/ 160375 w 166487"/>
                <a:gd name="connsiteY3" fmla="*/ 130864 h 291238"/>
                <a:gd name="connsiteX4" fmla="*/ 164959 w 166487"/>
                <a:gd name="connsiteY4" fmla="*/ 137767 h 291238"/>
                <a:gd name="connsiteX5" fmla="*/ 160375 w 166487"/>
                <a:gd name="connsiteY5" fmla="*/ 160375 h 291238"/>
                <a:gd name="connsiteX6" fmla="*/ 35623 w 166487"/>
                <a:gd name="connsiteY6" fmla="*/ 285127 h 291238"/>
                <a:gd name="connsiteX7" fmla="*/ 6112 w 166487"/>
                <a:gd name="connsiteY7" fmla="*/ 285127 h 291238"/>
                <a:gd name="connsiteX8" fmla="*/ 6112 w 166487"/>
                <a:gd name="connsiteY8" fmla="*/ 255616 h 291238"/>
                <a:gd name="connsiteX9" fmla="*/ 116108 w 166487"/>
                <a:gd name="connsiteY9" fmla="*/ 145620 h 291238"/>
                <a:gd name="connsiteX10" fmla="*/ 6111 w 166487"/>
                <a:gd name="connsiteY10" fmla="*/ 35623 h 291238"/>
                <a:gd name="connsiteX11" fmla="*/ 6111 w 166487"/>
                <a:gd name="connsiteY11" fmla="*/ 6112 h 291238"/>
                <a:gd name="connsiteX12" fmla="*/ 6112 w 166487"/>
                <a:gd name="connsiteY12" fmla="*/ 6112 h 291238"/>
                <a:gd name="connsiteX13" fmla="*/ 20868 w 166487"/>
                <a:gd name="connsiteY13" fmla="*/ 0 h 29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6487" h="291238">
                  <a:moveTo>
                    <a:pt x="20868" y="0"/>
                  </a:moveTo>
                  <a:cubicBezTo>
                    <a:pt x="26208" y="0"/>
                    <a:pt x="31549" y="2038"/>
                    <a:pt x="35623" y="6112"/>
                  </a:cubicBezTo>
                  <a:lnTo>
                    <a:pt x="160375" y="130864"/>
                  </a:lnTo>
                  <a:lnTo>
                    <a:pt x="160375" y="130864"/>
                  </a:lnTo>
                  <a:lnTo>
                    <a:pt x="164959" y="137767"/>
                  </a:lnTo>
                  <a:cubicBezTo>
                    <a:pt x="168015" y="145303"/>
                    <a:pt x="166487" y="154263"/>
                    <a:pt x="160375" y="160375"/>
                  </a:cubicBezTo>
                  <a:lnTo>
                    <a:pt x="35623" y="285127"/>
                  </a:lnTo>
                  <a:cubicBezTo>
                    <a:pt x="27474" y="293276"/>
                    <a:pt x="14261" y="293276"/>
                    <a:pt x="6112" y="285127"/>
                  </a:cubicBezTo>
                  <a:cubicBezTo>
                    <a:pt x="-2038" y="276978"/>
                    <a:pt x="-2038" y="263765"/>
                    <a:pt x="6112" y="255616"/>
                  </a:cubicBezTo>
                  <a:lnTo>
                    <a:pt x="116108" y="145620"/>
                  </a:lnTo>
                  <a:lnTo>
                    <a:pt x="6111" y="35623"/>
                  </a:lnTo>
                  <a:cubicBezTo>
                    <a:pt x="-2038" y="27474"/>
                    <a:pt x="-2038" y="14261"/>
                    <a:pt x="6111" y="6112"/>
                  </a:cubicBezTo>
                  <a:lnTo>
                    <a:pt x="6112" y="6112"/>
                  </a:lnTo>
                  <a:cubicBezTo>
                    <a:pt x="10187" y="2038"/>
                    <a:pt x="15527" y="0"/>
                    <a:pt x="2086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  <a:latin typeface="Poppins" pitchFamily="2" charset="77"/>
                <a:cs typeface="Plus Jakarta Sans" pitchFamily="2" charset="0"/>
              </a:endParaRPr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35F102B1-BEC7-9003-5239-0122E4858AC1}"/>
              </a:ext>
            </a:extLst>
          </p:cNvPr>
          <p:cNvGrpSpPr/>
          <p:nvPr/>
        </p:nvGrpSpPr>
        <p:grpSpPr>
          <a:xfrm>
            <a:off x="19737979" y="11022838"/>
            <a:ext cx="531807" cy="531807"/>
            <a:chOff x="9248075" y="6180152"/>
            <a:chExt cx="1260173" cy="1260173"/>
          </a:xfrm>
        </p:grpSpPr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F9F1ED18-5931-CCE9-68E5-430019194730}"/>
                </a:ext>
              </a:extLst>
            </p:cNvPr>
            <p:cNvSpPr/>
            <p:nvPr/>
          </p:nvSpPr>
          <p:spPr>
            <a:xfrm>
              <a:off x="9248075" y="6180152"/>
              <a:ext cx="1260173" cy="12601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oppins" pitchFamily="2" charset="77"/>
              </a:endParaRPr>
            </a:p>
          </p:txBody>
        </p:sp>
        <p:sp>
          <p:nvSpPr>
            <p:cNvPr id="178" name="ARROW">
              <a:extLst>
                <a:ext uri="{FF2B5EF4-FFF2-40B4-BE49-F238E27FC236}">
                  <a16:creationId xmlns:a16="http://schemas.microsoft.com/office/drawing/2014/main" id="{A48E961C-C439-0A52-88C1-6CA7D321DF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77946" y="6533176"/>
              <a:ext cx="316767" cy="554124"/>
            </a:xfrm>
            <a:custGeom>
              <a:avLst/>
              <a:gdLst>
                <a:gd name="connsiteX0" fmla="*/ 20868 w 166487"/>
                <a:gd name="connsiteY0" fmla="*/ 0 h 291238"/>
                <a:gd name="connsiteX1" fmla="*/ 35623 w 166487"/>
                <a:gd name="connsiteY1" fmla="*/ 6112 h 291238"/>
                <a:gd name="connsiteX2" fmla="*/ 160375 w 166487"/>
                <a:gd name="connsiteY2" fmla="*/ 130864 h 291238"/>
                <a:gd name="connsiteX3" fmla="*/ 160375 w 166487"/>
                <a:gd name="connsiteY3" fmla="*/ 130864 h 291238"/>
                <a:gd name="connsiteX4" fmla="*/ 164959 w 166487"/>
                <a:gd name="connsiteY4" fmla="*/ 137767 h 291238"/>
                <a:gd name="connsiteX5" fmla="*/ 160375 w 166487"/>
                <a:gd name="connsiteY5" fmla="*/ 160375 h 291238"/>
                <a:gd name="connsiteX6" fmla="*/ 35623 w 166487"/>
                <a:gd name="connsiteY6" fmla="*/ 285127 h 291238"/>
                <a:gd name="connsiteX7" fmla="*/ 6112 w 166487"/>
                <a:gd name="connsiteY7" fmla="*/ 285127 h 291238"/>
                <a:gd name="connsiteX8" fmla="*/ 6112 w 166487"/>
                <a:gd name="connsiteY8" fmla="*/ 255616 h 291238"/>
                <a:gd name="connsiteX9" fmla="*/ 116108 w 166487"/>
                <a:gd name="connsiteY9" fmla="*/ 145620 h 291238"/>
                <a:gd name="connsiteX10" fmla="*/ 6111 w 166487"/>
                <a:gd name="connsiteY10" fmla="*/ 35623 h 291238"/>
                <a:gd name="connsiteX11" fmla="*/ 6111 w 166487"/>
                <a:gd name="connsiteY11" fmla="*/ 6112 h 291238"/>
                <a:gd name="connsiteX12" fmla="*/ 6112 w 166487"/>
                <a:gd name="connsiteY12" fmla="*/ 6112 h 291238"/>
                <a:gd name="connsiteX13" fmla="*/ 20868 w 166487"/>
                <a:gd name="connsiteY13" fmla="*/ 0 h 29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6487" h="291238">
                  <a:moveTo>
                    <a:pt x="20868" y="0"/>
                  </a:moveTo>
                  <a:cubicBezTo>
                    <a:pt x="26208" y="0"/>
                    <a:pt x="31549" y="2038"/>
                    <a:pt x="35623" y="6112"/>
                  </a:cubicBezTo>
                  <a:lnTo>
                    <a:pt x="160375" y="130864"/>
                  </a:lnTo>
                  <a:lnTo>
                    <a:pt x="160375" y="130864"/>
                  </a:lnTo>
                  <a:lnTo>
                    <a:pt x="164959" y="137767"/>
                  </a:lnTo>
                  <a:cubicBezTo>
                    <a:pt x="168015" y="145303"/>
                    <a:pt x="166487" y="154263"/>
                    <a:pt x="160375" y="160375"/>
                  </a:cubicBezTo>
                  <a:lnTo>
                    <a:pt x="35623" y="285127"/>
                  </a:lnTo>
                  <a:cubicBezTo>
                    <a:pt x="27474" y="293276"/>
                    <a:pt x="14261" y="293276"/>
                    <a:pt x="6112" y="285127"/>
                  </a:cubicBezTo>
                  <a:cubicBezTo>
                    <a:pt x="-2038" y="276978"/>
                    <a:pt x="-2038" y="263765"/>
                    <a:pt x="6112" y="255616"/>
                  </a:cubicBezTo>
                  <a:lnTo>
                    <a:pt x="116108" y="145620"/>
                  </a:lnTo>
                  <a:lnTo>
                    <a:pt x="6111" y="35623"/>
                  </a:lnTo>
                  <a:cubicBezTo>
                    <a:pt x="-2038" y="27474"/>
                    <a:pt x="-2038" y="14261"/>
                    <a:pt x="6111" y="6112"/>
                  </a:cubicBezTo>
                  <a:lnTo>
                    <a:pt x="6112" y="6112"/>
                  </a:lnTo>
                  <a:cubicBezTo>
                    <a:pt x="10187" y="2038"/>
                    <a:pt x="15527" y="0"/>
                    <a:pt x="2086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  <a:latin typeface="Poppins" pitchFamily="2" charset="77"/>
                <a:cs typeface="Plus Jakarta Sans" pitchFamily="2" charset="0"/>
              </a:endParaRPr>
            </a:p>
          </p:txBody>
        </p:sp>
      </p:grpSp>
      <p:pic>
        <p:nvPicPr>
          <p:cNvPr id="192" name="Picture Placeholder 191" descr="A red shoe with laces&#10;&#10;Description automatically generated">
            <a:extLst>
              <a:ext uri="{FF2B5EF4-FFF2-40B4-BE49-F238E27FC236}">
                <a16:creationId xmlns:a16="http://schemas.microsoft.com/office/drawing/2014/main" id="{10F0CDF1-4A91-0D7B-E501-56333937BE9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8085" y="0"/>
            <a:ext cx="14229566" cy="8147050"/>
          </a:xfrm>
        </p:spPr>
      </p:pic>
      <p:sp>
        <p:nvSpPr>
          <p:cNvPr id="193" name="TextBox 192">
            <a:extLst>
              <a:ext uri="{FF2B5EF4-FFF2-40B4-BE49-F238E27FC236}">
                <a16:creationId xmlns:a16="http://schemas.microsoft.com/office/drawing/2014/main" id="{DDAF37AE-E65D-6EC7-524F-0FDBD8C7F5D3}"/>
              </a:ext>
            </a:extLst>
          </p:cNvPr>
          <p:cNvSpPr txBox="1"/>
          <p:nvPr/>
        </p:nvSpPr>
        <p:spPr>
          <a:xfrm>
            <a:off x="1429385" y="462146"/>
            <a:ext cx="5258899" cy="8525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100" b="0" i="0" spc="0" baseline="0">
                <a:solidFill>
                  <a:schemeClr val="tx2"/>
                </a:solidFill>
                <a:effectLst/>
                <a:latin typeface="Poppins Light" pitchFamily="2" charset="77"/>
                <a:ea typeface="Montserrat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dirty="0"/>
              <a:t>THE VIEW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D3B4211B-59E0-2010-D522-141D15CD5B06}"/>
              </a:ext>
            </a:extLst>
          </p:cNvPr>
          <p:cNvSpPr txBox="1"/>
          <p:nvPr/>
        </p:nvSpPr>
        <p:spPr>
          <a:xfrm>
            <a:off x="20692746" y="480389"/>
            <a:ext cx="2742020" cy="8525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100" b="0" i="0" spc="0" baseline="0">
                <a:solidFill>
                  <a:schemeClr val="tx2"/>
                </a:solidFill>
                <a:effectLst/>
                <a:latin typeface="Poppins Light" pitchFamily="2" charset="77"/>
                <a:ea typeface="Montserrat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dirty="0"/>
              <a:t>Feb 2025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AA5B41-144E-E12A-B8DD-9110445AB706}"/>
              </a:ext>
            </a:extLst>
          </p:cNvPr>
          <p:cNvSpPr txBox="1"/>
          <p:nvPr/>
        </p:nvSpPr>
        <p:spPr>
          <a:xfrm>
            <a:off x="11485391" y="9109427"/>
            <a:ext cx="2969911" cy="6878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tx2"/>
                </a:solidFill>
                <a:latin typeface="Montserrat" pitchFamily="2" charset="77"/>
                <a:ea typeface="Arimo" panose="020B0604020202020204" pitchFamily="34" charset="0"/>
                <a:cs typeface="Space Grotesk" pitchFamily="2" charset="77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3600" dirty="0">
                <a:latin typeface="Poppins" pitchFamily="2" charset="77"/>
                <a:cs typeface="Poppins" pitchFamily="2" charset="77"/>
              </a:rPr>
              <a:t>Material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FE617D-B43F-DC48-AE2F-94E5B9D6B5FF}"/>
              </a:ext>
            </a:extLst>
          </p:cNvPr>
          <p:cNvSpPr txBox="1"/>
          <p:nvPr/>
        </p:nvSpPr>
        <p:spPr>
          <a:xfrm>
            <a:off x="11485391" y="10924026"/>
            <a:ext cx="2969911" cy="6878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tx2"/>
                </a:solidFill>
                <a:latin typeface="Montserrat" pitchFamily="2" charset="77"/>
                <a:ea typeface="Arimo" panose="020B0604020202020204" pitchFamily="34" charset="0"/>
                <a:cs typeface="Space Grotesk" pitchFamily="2" charset="77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3600" dirty="0">
                <a:latin typeface="Poppins" pitchFamily="2" charset="77"/>
                <a:cs typeface="Poppins" pitchFamily="2" charset="77"/>
              </a:rPr>
              <a:t>Constraints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11CF352F-A7AE-E7D3-112E-F2B2D566C303}"/>
              </a:ext>
            </a:extLst>
          </p:cNvPr>
          <p:cNvSpPr txBox="1"/>
          <p:nvPr/>
        </p:nvSpPr>
        <p:spPr>
          <a:xfrm>
            <a:off x="15966583" y="9109427"/>
            <a:ext cx="2969911" cy="6878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tx2"/>
                </a:solidFill>
                <a:latin typeface="Montserrat" pitchFamily="2" charset="77"/>
                <a:ea typeface="Arimo" panose="020B0604020202020204" pitchFamily="34" charset="0"/>
                <a:cs typeface="Space Grotesk" pitchFamily="2" charset="77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3600" dirty="0">
                <a:latin typeface="Poppins" pitchFamily="2" charset="77"/>
                <a:cs typeface="Poppins" pitchFamily="2" charset="77"/>
              </a:rPr>
              <a:t>Outcomes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2A863DDE-CCC9-F0DD-67EF-9879CC1252A8}"/>
              </a:ext>
            </a:extLst>
          </p:cNvPr>
          <p:cNvSpPr txBox="1"/>
          <p:nvPr/>
        </p:nvSpPr>
        <p:spPr>
          <a:xfrm>
            <a:off x="15966583" y="10933260"/>
            <a:ext cx="3239144" cy="67864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tx2"/>
                </a:solidFill>
                <a:latin typeface="Montserrat" pitchFamily="2" charset="77"/>
                <a:ea typeface="Arimo" panose="020B0604020202020204" pitchFamily="34" charset="0"/>
                <a:cs typeface="Space Grotesk" pitchFamily="2" charset="77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3600" dirty="0">
                <a:latin typeface="Poppins" pitchFamily="2" charset="77"/>
                <a:cs typeface="Poppins" pitchFamily="2" charset="77"/>
              </a:rPr>
              <a:t>Engagement 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CB2B55A3-A1BE-3EDF-D8D3-A366C4C48FB2}"/>
              </a:ext>
            </a:extLst>
          </p:cNvPr>
          <p:cNvSpPr txBox="1"/>
          <p:nvPr/>
        </p:nvSpPr>
        <p:spPr>
          <a:xfrm>
            <a:off x="20447775" y="9151487"/>
            <a:ext cx="3437387" cy="6878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tx2"/>
                </a:solidFill>
                <a:latin typeface="Montserrat" pitchFamily="2" charset="77"/>
                <a:ea typeface="Arimo" panose="020B0604020202020204" pitchFamily="34" charset="0"/>
                <a:cs typeface="Space Grotesk" pitchFamily="2" charset="77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3600" dirty="0">
                <a:latin typeface="Poppins" pitchFamily="2" charset="77"/>
                <a:cs typeface="Poppins" pitchFamily="2" charset="77"/>
              </a:rPr>
              <a:t>Experiences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0444F652-89B8-2BBB-DA0D-B77ECD138BAF}"/>
              </a:ext>
            </a:extLst>
          </p:cNvPr>
          <p:cNvSpPr txBox="1"/>
          <p:nvPr/>
        </p:nvSpPr>
        <p:spPr>
          <a:xfrm>
            <a:off x="20493397" y="10924026"/>
            <a:ext cx="2969911" cy="6878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tx2"/>
                </a:solidFill>
                <a:latin typeface="Montserrat" pitchFamily="2" charset="77"/>
                <a:ea typeface="Arimo" panose="020B0604020202020204" pitchFamily="34" charset="0"/>
                <a:cs typeface="Space Grotesk" pitchFamily="2" charset="77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3600" dirty="0">
                <a:latin typeface="Poppins" pitchFamily="2" charset="77"/>
                <a:cs typeface="Poppins" pitchFamily="2" charset="77"/>
              </a:rPr>
              <a:t>Retention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C1EB225-6D30-1916-FE33-437910023375}"/>
              </a:ext>
            </a:extLst>
          </p:cNvPr>
          <p:cNvSpPr txBox="1"/>
          <p:nvPr/>
        </p:nvSpPr>
        <p:spPr>
          <a:xfrm>
            <a:off x="1436318" y="2964668"/>
            <a:ext cx="7910282" cy="6832640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lnSpc>
                <a:spcPts val="9560"/>
              </a:lnSpc>
              <a:defRPr sz="8000" b="1" spc="300">
                <a:solidFill>
                  <a:schemeClr val="bg1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defRPr>
            </a:lvl1pPr>
          </a:lstStyle>
          <a:p>
            <a:pPr>
              <a:lnSpc>
                <a:spcPct val="110000"/>
              </a:lnSpc>
            </a:pPr>
            <a:r>
              <a:rPr lang="en-US" dirty="0">
                <a:solidFill>
                  <a:schemeClr val="tx2"/>
                </a:solidFill>
              </a:rPr>
              <a:t>Accessing high-quality instruction from anywhere!📲</a:t>
            </a:r>
          </a:p>
        </p:txBody>
      </p:sp>
    </p:spTree>
    <p:extLst>
      <p:ext uri="{BB962C8B-B14F-4D97-AF65-F5344CB8AC3E}">
        <p14:creationId xmlns:p14="http://schemas.microsoft.com/office/powerpoint/2010/main" val="1090034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9112308-B21F-7322-8FBA-37A4F311A3B9}"/>
              </a:ext>
            </a:extLst>
          </p:cNvPr>
          <p:cNvGrpSpPr/>
          <p:nvPr/>
        </p:nvGrpSpPr>
        <p:grpSpPr>
          <a:xfrm>
            <a:off x="12734631" y="1427306"/>
            <a:ext cx="531807" cy="531807"/>
            <a:chOff x="9248075" y="6180152"/>
            <a:chExt cx="1260173" cy="126017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09D3E85-2348-0D05-0E90-F67950EA2E57}"/>
                </a:ext>
              </a:extLst>
            </p:cNvPr>
            <p:cNvSpPr/>
            <p:nvPr/>
          </p:nvSpPr>
          <p:spPr>
            <a:xfrm>
              <a:off x="9248075" y="6180152"/>
              <a:ext cx="1260173" cy="12601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oppins" pitchFamily="2" charset="77"/>
              </a:endParaRPr>
            </a:p>
          </p:txBody>
        </p:sp>
        <p:sp>
          <p:nvSpPr>
            <p:cNvPr id="11" name="ARROW">
              <a:extLst>
                <a:ext uri="{FF2B5EF4-FFF2-40B4-BE49-F238E27FC236}">
                  <a16:creationId xmlns:a16="http://schemas.microsoft.com/office/drawing/2014/main" id="{7DE3A29A-AFC9-7F3E-F09D-739F96300B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77946" y="6533176"/>
              <a:ext cx="316767" cy="554124"/>
            </a:xfrm>
            <a:custGeom>
              <a:avLst/>
              <a:gdLst>
                <a:gd name="connsiteX0" fmla="*/ 20868 w 166487"/>
                <a:gd name="connsiteY0" fmla="*/ 0 h 291238"/>
                <a:gd name="connsiteX1" fmla="*/ 35623 w 166487"/>
                <a:gd name="connsiteY1" fmla="*/ 6112 h 291238"/>
                <a:gd name="connsiteX2" fmla="*/ 160375 w 166487"/>
                <a:gd name="connsiteY2" fmla="*/ 130864 h 291238"/>
                <a:gd name="connsiteX3" fmla="*/ 160375 w 166487"/>
                <a:gd name="connsiteY3" fmla="*/ 130864 h 291238"/>
                <a:gd name="connsiteX4" fmla="*/ 164959 w 166487"/>
                <a:gd name="connsiteY4" fmla="*/ 137767 h 291238"/>
                <a:gd name="connsiteX5" fmla="*/ 160375 w 166487"/>
                <a:gd name="connsiteY5" fmla="*/ 160375 h 291238"/>
                <a:gd name="connsiteX6" fmla="*/ 35623 w 166487"/>
                <a:gd name="connsiteY6" fmla="*/ 285127 h 291238"/>
                <a:gd name="connsiteX7" fmla="*/ 6112 w 166487"/>
                <a:gd name="connsiteY7" fmla="*/ 285127 h 291238"/>
                <a:gd name="connsiteX8" fmla="*/ 6112 w 166487"/>
                <a:gd name="connsiteY8" fmla="*/ 255616 h 291238"/>
                <a:gd name="connsiteX9" fmla="*/ 116108 w 166487"/>
                <a:gd name="connsiteY9" fmla="*/ 145620 h 291238"/>
                <a:gd name="connsiteX10" fmla="*/ 6111 w 166487"/>
                <a:gd name="connsiteY10" fmla="*/ 35623 h 291238"/>
                <a:gd name="connsiteX11" fmla="*/ 6111 w 166487"/>
                <a:gd name="connsiteY11" fmla="*/ 6112 h 291238"/>
                <a:gd name="connsiteX12" fmla="*/ 6112 w 166487"/>
                <a:gd name="connsiteY12" fmla="*/ 6112 h 291238"/>
                <a:gd name="connsiteX13" fmla="*/ 20868 w 166487"/>
                <a:gd name="connsiteY13" fmla="*/ 0 h 29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6487" h="291238">
                  <a:moveTo>
                    <a:pt x="20868" y="0"/>
                  </a:moveTo>
                  <a:cubicBezTo>
                    <a:pt x="26208" y="0"/>
                    <a:pt x="31549" y="2038"/>
                    <a:pt x="35623" y="6112"/>
                  </a:cubicBezTo>
                  <a:lnTo>
                    <a:pt x="160375" y="130864"/>
                  </a:lnTo>
                  <a:lnTo>
                    <a:pt x="160375" y="130864"/>
                  </a:lnTo>
                  <a:lnTo>
                    <a:pt x="164959" y="137767"/>
                  </a:lnTo>
                  <a:cubicBezTo>
                    <a:pt x="168015" y="145303"/>
                    <a:pt x="166487" y="154263"/>
                    <a:pt x="160375" y="160375"/>
                  </a:cubicBezTo>
                  <a:lnTo>
                    <a:pt x="35623" y="285127"/>
                  </a:lnTo>
                  <a:cubicBezTo>
                    <a:pt x="27474" y="293276"/>
                    <a:pt x="14261" y="293276"/>
                    <a:pt x="6112" y="285127"/>
                  </a:cubicBezTo>
                  <a:cubicBezTo>
                    <a:pt x="-2038" y="276978"/>
                    <a:pt x="-2038" y="263765"/>
                    <a:pt x="6112" y="255616"/>
                  </a:cubicBezTo>
                  <a:lnTo>
                    <a:pt x="116108" y="145620"/>
                  </a:lnTo>
                  <a:lnTo>
                    <a:pt x="6111" y="35623"/>
                  </a:lnTo>
                  <a:cubicBezTo>
                    <a:pt x="-2038" y="27474"/>
                    <a:pt x="-2038" y="14261"/>
                    <a:pt x="6111" y="6112"/>
                  </a:cubicBezTo>
                  <a:lnTo>
                    <a:pt x="6112" y="6112"/>
                  </a:lnTo>
                  <a:cubicBezTo>
                    <a:pt x="10187" y="2038"/>
                    <a:pt x="15527" y="0"/>
                    <a:pt x="20868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  <a:latin typeface="Poppins" pitchFamily="2" charset="77"/>
                <a:cs typeface="Plus Jakarta Sans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8B5B630-312F-1D3C-4038-FB70BCDB1981}"/>
              </a:ext>
            </a:extLst>
          </p:cNvPr>
          <p:cNvGrpSpPr/>
          <p:nvPr/>
        </p:nvGrpSpPr>
        <p:grpSpPr>
          <a:xfrm>
            <a:off x="12734631" y="7772819"/>
            <a:ext cx="531807" cy="531807"/>
            <a:chOff x="9248075" y="6180152"/>
            <a:chExt cx="1260173" cy="1260173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8E9416B-41C5-5EF3-35A2-4A331306EF8D}"/>
                </a:ext>
              </a:extLst>
            </p:cNvPr>
            <p:cNvSpPr/>
            <p:nvPr/>
          </p:nvSpPr>
          <p:spPr>
            <a:xfrm>
              <a:off x="9248075" y="6180152"/>
              <a:ext cx="1260173" cy="12601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oppins" pitchFamily="2" charset="77"/>
              </a:endParaRPr>
            </a:p>
          </p:txBody>
        </p:sp>
        <p:sp>
          <p:nvSpPr>
            <p:cNvPr id="17" name="ARROW">
              <a:extLst>
                <a:ext uri="{FF2B5EF4-FFF2-40B4-BE49-F238E27FC236}">
                  <a16:creationId xmlns:a16="http://schemas.microsoft.com/office/drawing/2014/main" id="{3B0E85D6-719E-19F7-B821-DE870738E7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77946" y="6533176"/>
              <a:ext cx="316767" cy="554124"/>
            </a:xfrm>
            <a:custGeom>
              <a:avLst/>
              <a:gdLst>
                <a:gd name="connsiteX0" fmla="*/ 20868 w 166487"/>
                <a:gd name="connsiteY0" fmla="*/ 0 h 291238"/>
                <a:gd name="connsiteX1" fmla="*/ 35623 w 166487"/>
                <a:gd name="connsiteY1" fmla="*/ 6112 h 291238"/>
                <a:gd name="connsiteX2" fmla="*/ 160375 w 166487"/>
                <a:gd name="connsiteY2" fmla="*/ 130864 h 291238"/>
                <a:gd name="connsiteX3" fmla="*/ 160375 w 166487"/>
                <a:gd name="connsiteY3" fmla="*/ 130864 h 291238"/>
                <a:gd name="connsiteX4" fmla="*/ 164959 w 166487"/>
                <a:gd name="connsiteY4" fmla="*/ 137767 h 291238"/>
                <a:gd name="connsiteX5" fmla="*/ 160375 w 166487"/>
                <a:gd name="connsiteY5" fmla="*/ 160375 h 291238"/>
                <a:gd name="connsiteX6" fmla="*/ 35623 w 166487"/>
                <a:gd name="connsiteY6" fmla="*/ 285127 h 291238"/>
                <a:gd name="connsiteX7" fmla="*/ 6112 w 166487"/>
                <a:gd name="connsiteY7" fmla="*/ 285127 h 291238"/>
                <a:gd name="connsiteX8" fmla="*/ 6112 w 166487"/>
                <a:gd name="connsiteY8" fmla="*/ 255616 h 291238"/>
                <a:gd name="connsiteX9" fmla="*/ 116108 w 166487"/>
                <a:gd name="connsiteY9" fmla="*/ 145620 h 291238"/>
                <a:gd name="connsiteX10" fmla="*/ 6111 w 166487"/>
                <a:gd name="connsiteY10" fmla="*/ 35623 h 291238"/>
                <a:gd name="connsiteX11" fmla="*/ 6111 w 166487"/>
                <a:gd name="connsiteY11" fmla="*/ 6112 h 291238"/>
                <a:gd name="connsiteX12" fmla="*/ 6112 w 166487"/>
                <a:gd name="connsiteY12" fmla="*/ 6112 h 291238"/>
                <a:gd name="connsiteX13" fmla="*/ 20868 w 166487"/>
                <a:gd name="connsiteY13" fmla="*/ 0 h 29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6487" h="291238">
                  <a:moveTo>
                    <a:pt x="20868" y="0"/>
                  </a:moveTo>
                  <a:cubicBezTo>
                    <a:pt x="26208" y="0"/>
                    <a:pt x="31549" y="2038"/>
                    <a:pt x="35623" y="6112"/>
                  </a:cubicBezTo>
                  <a:lnTo>
                    <a:pt x="160375" y="130864"/>
                  </a:lnTo>
                  <a:lnTo>
                    <a:pt x="160375" y="130864"/>
                  </a:lnTo>
                  <a:lnTo>
                    <a:pt x="164959" y="137767"/>
                  </a:lnTo>
                  <a:cubicBezTo>
                    <a:pt x="168015" y="145303"/>
                    <a:pt x="166487" y="154263"/>
                    <a:pt x="160375" y="160375"/>
                  </a:cubicBezTo>
                  <a:lnTo>
                    <a:pt x="35623" y="285127"/>
                  </a:lnTo>
                  <a:cubicBezTo>
                    <a:pt x="27474" y="293276"/>
                    <a:pt x="14261" y="293276"/>
                    <a:pt x="6112" y="285127"/>
                  </a:cubicBezTo>
                  <a:cubicBezTo>
                    <a:pt x="-2038" y="276978"/>
                    <a:pt x="-2038" y="263765"/>
                    <a:pt x="6112" y="255616"/>
                  </a:cubicBezTo>
                  <a:lnTo>
                    <a:pt x="116108" y="145620"/>
                  </a:lnTo>
                  <a:lnTo>
                    <a:pt x="6111" y="35623"/>
                  </a:lnTo>
                  <a:cubicBezTo>
                    <a:pt x="-2038" y="27474"/>
                    <a:pt x="-2038" y="14261"/>
                    <a:pt x="6111" y="6112"/>
                  </a:cubicBezTo>
                  <a:lnTo>
                    <a:pt x="6112" y="6112"/>
                  </a:lnTo>
                  <a:cubicBezTo>
                    <a:pt x="10187" y="2038"/>
                    <a:pt x="15527" y="0"/>
                    <a:pt x="20868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  <a:latin typeface="Poppins" pitchFamily="2" charset="77"/>
                <a:cs typeface="Plus Jakarta Sans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4428FD9-001A-AC52-BE12-DFD86964B465}"/>
              </a:ext>
            </a:extLst>
          </p:cNvPr>
          <p:cNvSpPr txBox="1">
            <a:spLocks/>
          </p:cNvSpPr>
          <p:nvPr/>
        </p:nvSpPr>
        <p:spPr>
          <a:xfrm>
            <a:off x="13576303" y="2361110"/>
            <a:ext cx="8397872" cy="329994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5000"/>
              </a:lnSpc>
              <a:spcBef>
                <a:spcPts val="1200"/>
              </a:spcBef>
              <a:spcAft>
                <a:spcPts val="600"/>
              </a:spcAft>
              <a:defRPr sz="2500" spc="300">
                <a:latin typeface="Poppins Light" pitchFamily="2" charset="77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dirty="0">
                <a:solidFill>
                  <a:schemeClr val="bg1"/>
                </a:solidFill>
              </a:rPr>
              <a:t>This is what we are made of..</a:t>
            </a:r>
          </a:p>
          <a:p>
            <a:r>
              <a:rPr lang="en-US" dirty="0">
                <a:solidFill>
                  <a:schemeClr val="bg1"/>
                </a:solidFill>
              </a:rPr>
              <a:t>Our product shows..how we think and what we are made of. </a:t>
            </a:r>
          </a:p>
          <a:p>
            <a:r>
              <a:rPr lang="en-US" dirty="0">
                <a:solidFill>
                  <a:schemeClr val="bg1"/>
                </a:solidFill>
              </a:rPr>
              <a:t>Quality “MUST” go in before the name tag goes 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926724-7A88-7E87-FDFC-4886E7744FEB}"/>
              </a:ext>
            </a:extLst>
          </p:cNvPr>
          <p:cNvSpPr txBox="1">
            <a:spLocks/>
          </p:cNvSpPr>
          <p:nvPr/>
        </p:nvSpPr>
        <p:spPr>
          <a:xfrm>
            <a:off x="13576303" y="7772819"/>
            <a:ext cx="8397872" cy="43194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5000"/>
              </a:lnSpc>
              <a:spcBef>
                <a:spcPts val="1200"/>
              </a:spcBef>
              <a:spcAft>
                <a:spcPts val="600"/>
              </a:spcAft>
              <a:defRPr sz="2500" spc="300">
                <a:latin typeface="Poppins Light" pitchFamily="2" charset="77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dirty="0">
                <a:solidFill>
                  <a:schemeClr val="bg1"/>
                </a:solidFill>
              </a:rPr>
              <a:t>Problem solver/solving problems?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We anticipate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We see the bigger picture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We handle one thing at a time before moving on.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Can you help me? We sure can.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E0834F-0586-2526-774D-C64A4DB8CEE0}"/>
              </a:ext>
            </a:extLst>
          </p:cNvPr>
          <p:cNvSpPr txBox="1"/>
          <p:nvPr/>
        </p:nvSpPr>
        <p:spPr>
          <a:xfrm>
            <a:off x="13576303" y="1271232"/>
            <a:ext cx="8397872" cy="6878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tx2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defRPr>
            </a:lvl1pPr>
          </a:lstStyle>
          <a:p>
            <a:pPr>
              <a:lnSpc>
                <a:spcPct val="110000"/>
              </a:lnSpc>
            </a:pPr>
            <a:r>
              <a:rPr lang="en-US" u="sng" dirty="0">
                <a:solidFill>
                  <a:schemeClr val="bg1"/>
                </a:solidFill>
              </a:rPr>
              <a:t>QUALITY ASSURANCE: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8154F6-9D87-5F4C-6002-C4F6155D80C1}"/>
              </a:ext>
            </a:extLst>
          </p:cNvPr>
          <p:cNvSpPr txBox="1"/>
          <p:nvPr/>
        </p:nvSpPr>
        <p:spPr>
          <a:xfrm>
            <a:off x="13576303" y="6514059"/>
            <a:ext cx="8397872" cy="6878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tx2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defRPr>
            </a:lvl1pPr>
          </a:lstStyle>
          <a:p>
            <a:pPr>
              <a:lnSpc>
                <a:spcPct val="110000"/>
              </a:lnSpc>
            </a:pPr>
            <a:r>
              <a:rPr lang="en-US" u="sng" dirty="0">
                <a:solidFill>
                  <a:schemeClr val="bg1"/>
                </a:solidFill>
              </a:rPr>
              <a:t>SERVICE COMMITMENT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7CE516-7DC4-191A-B537-E066C6DB75B5}"/>
              </a:ext>
            </a:extLst>
          </p:cNvPr>
          <p:cNvSpPr txBox="1"/>
          <p:nvPr/>
        </p:nvSpPr>
        <p:spPr>
          <a:xfrm>
            <a:off x="1429385" y="462146"/>
            <a:ext cx="5258899" cy="8525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100" b="0" i="0" spc="0" baseline="0">
                <a:solidFill>
                  <a:schemeClr val="tx2"/>
                </a:solidFill>
                <a:effectLst/>
                <a:latin typeface="Poppins Light" pitchFamily="2" charset="77"/>
                <a:ea typeface="Montserrat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dirty="0">
                <a:solidFill>
                  <a:schemeClr val="bg1"/>
                </a:solidFill>
              </a:rPr>
              <a:t>We care about you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B0C3838-764A-F97A-B423-049D8DC81D16}"/>
              </a:ext>
            </a:extLst>
          </p:cNvPr>
          <p:cNvSpPr txBox="1"/>
          <p:nvPr/>
        </p:nvSpPr>
        <p:spPr>
          <a:xfrm>
            <a:off x="2403475" y="4930370"/>
            <a:ext cx="7654925" cy="4124206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lnSpc>
                <a:spcPts val="9560"/>
              </a:lnSpc>
              <a:defRPr sz="8000" b="1" spc="300">
                <a:solidFill>
                  <a:schemeClr val="tx2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defRPr>
            </a:lvl1pPr>
          </a:lstStyle>
          <a:p>
            <a:pPr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Warranty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&amp; Support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Information</a:t>
            </a:r>
          </a:p>
        </p:txBody>
      </p:sp>
    </p:spTree>
    <p:extLst>
      <p:ext uri="{BB962C8B-B14F-4D97-AF65-F5344CB8AC3E}">
        <p14:creationId xmlns:p14="http://schemas.microsoft.com/office/powerpoint/2010/main" val="1174831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1B71C09C-AE3F-9A9D-48B8-72DC31AABC47}"/>
              </a:ext>
            </a:extLst>
          </p:cNvPr>
          <p:cNvSpPr/>
          <p:nvPr/>
        </p:nvSpPr>
        <p:spPr>
          <a:xfrm>
            <a:off x="12053341" y="0"/>
            <a:ext cx="12324309" cy="137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itchFamily="2" charset="77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AD858B8-4C64-5807-AE67-B08C1B64203B}"/>
              </a:ext>
            </a:extLst>
          </p:cNvPr>
          <p:cNvGrpSpPr/>
          <p:nvPr/>
        </p:nvGrpSpPr>
        <p:grpSpPr>
          <a:xfrm>
            <a:off x="13453087" y="3325069"/>
            <a:ext cx="531807" cy="531807"/>
            <a:chOff x="9248075" y="6180152"/>
            <a:chExt cx="1260173" cy="1260173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D46BC489-4799-5BD8-6B42-D5CB7939671A}"/>
                </a:ext>
              </a:extLst>
            </p:cNvPr>
            <p:cNvSpPr/>
            <p:nvPr/>
          </p:nvSpPr>
          <p:spPr>
            <a:xfrm>
              <a:off x="9248075" y="6180152"/>
              <a:ext cx="1260173" cy="12601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oppins" pitchFamily="2" charset="77"/>
              </a:endParaRPr>
            </a:p>
          </p:txBody>
        </p:sp>
        <p:sp>
          <p:nvSpPr>
            <p:cNvPr id="79" name="ARROW">
              <a:extLst>
                <a:ext uri="{FF2B5EF4-FFF2-40B4-BE49-F238E27FC236}">
                  <a16:creationId xmlns:a16="http://schemas.microsoft.com/office/drawing/2014/main" id="{3AC4B0DA-AF2A-5813-D3A8-86CDB40917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77946" y="6533176"/>
              <a:ext cx="316767" cy="554124"/>
            </a:xfrm>
            <a:custGeom>
              <a:avLst/>
              <a:gdLst>
                <a:gd name="connsiteX0" fmla="*/ 20868 w 166487"/>
                <a:gd name="connsiteY0" fmla="*/ 0 h 291238"/>
                <a:gd name="connsiteX1" fmla="*/ 35623 w 166487"/>
                <a:gd name="connsiteY1" fmla="*/ 6112 h 291238"/>
                <a:gd name="connsiteX2" fmla="*/ 160375 w 166487"/>
                <a:gd name="connsiteY2" fmla="*/ 130864 h 291238"/>
                <a:gd name="connsiteX3" fmla="*/ 160375 w 166487"/>
                <a:gd name="connsiteY3" fmla="*/ 130864 h 291238"/>
                <a:gd name="connsiteX4" fmla="*/ 164959 w 166487"/>
                <a:gd name="connsiteY4" fmla="*/ 137767 h 291238"/>
                <a:gd name="connsiteX5" fmla="*/ 160375 w 166487"/>
                <a:gd name="connsiteY5" fmla="*/ 160375 h 291238"/>
                <a:gd name="connsiteX6" fmla="*/ 35623 w 166487"/>
                <a:gd name="connsiteY6" fmla="*/ 285127 h 291238"/>
                <a:gd name="connsiteX7" fmla="*/ 6112 w 166487"/>
                <a:gd name="connsiteY7" fmla="*/ 285127 h 291238"/>
                <a:gd name="connsiteX8" fmla="*/ 6112 w 166487"/>
                <a:gd name="connsiteY8" fmla="*/ 255616 h 291238"/>
                <a:gd name="connsiteX9" fmla="*/ 116108 w 166487"/>
                <a:gd name="connsiteY9" fmla="*/ 145620 h 291238"/>
                <a:gd name="connsiteX10" fmla="*/ 6111 w 166487"/>
                <a:gd name="connsiteY10" fmla="*/ 35623 h 291238"/>
                <a:gd name="connsiteX11" fmla="*/ 6111 w 166487"/>
                <a:gd name="connsiteY11" fmla="*/ 6112 h 291238"/>
                <a:gd name="connsiteX12" fmla="*/ 6112 w 166487"/>
                <a:gd name="connsiteY12" fmla="*/ 6112 h 291238"/>
                <a:gd name="connsiteX13" fmla="*/ 20868 w 166487"/>
                <a:gd name="connsiteY13" fmla="*/ 0 h 29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6487" h="291238">
                  <a:moveTo>
                    <a:pt x="20868" y="0"/>
                  </a:moveTo>
                  <a:cubicBezTo>
                    <a:pt x="26208" y="0"/>
                    <a:pt x="31549" y="2038"/>
                    <a:pt x="35623" y="6112"/>
                  </a:cubicBezTo>
                  <a:lnTo>
                    <a:pt x="160375" y="130864"/>
                  </a:lnTo>
                  <a:lnTo>
                    <a:pt x="160375" y="130864"/>
                  </a:lnTo>
                  <a:lnTo>
                    <a:pt x="164959" y="137767"/>
                  </a:lnTo>
                  <a:cubicBezTo>
                    <a:pt x="168015" y="145303"/>
                    <a:pt x="166487" y="154263"/>
                    <a:pt x="160375" y="160375"/>
                  </a:cubicBezTo>
                  <a:lnTo>
                    <a:pt x="35623" y="285127"/>
                  </a:lnTo>
                  <a:cubicBezTo>
                    <a:pt x="27474" y="293276"/>
                    <a:pt x="14261" y="293276"/>
                    <a:pt x="6112" y="285127"/>
                  </a:cubicBezTo>
                  <a:cubicBezTo>
                    <a:pt x="-2038" y="276978"/>
                    <a:pt x="-2038" y="263765"/>
                    <a:pt x="6112" y="255616"/>
                  </a:cubicBezTo>
                  <a:lnTo>
                    <a:pt x="116108" y="145620"/>
                  </a:lnTo>
                  <a:lnTo>
                    <a:pt x="6111" y="35623"/>
                  </a:lnTo>
                  <a:cubicBezTo>
                    <a:pt x="-2038" y="27474"/>
                    <a:pt x="-2038" y="14261"/>
                    <a:pt x="6111" y="6112"/>
                  </a:cubicBezTo>
                  <a:lnTo>
                    <a:pt x="6112" y="6112"/>
                  </a:lnTo>
                  <a:cubicBezTo>
                    <a:pt x="10187" y="2038"/>
                    <a:pt x="15527" y="0"/>
                    <a:pt x="20868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  <a:latin typeface="Poppins" pitchFamily="2" charset="77"/>
                <a:cs typeface="Plus Jakarta Sans" pitchFamily="2" charset="0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06976C0-9759-E16A-7A91-B6ED8B18C36E}"/>
              </a:ext>
            </a:extLst>
          </p:cNvPr>
          <p:cNvGrpSpPr/>
          <p:nvPr/>
        </p:nvGrpSpPr>
        <p:grpSpPr>
          <a:xfrm>
            <a:off x="13453087" y="5927876"/>
            <a:ext cx="531807" cy="531807"/>
            <a:chOff x="9248075" y="6180152"/>
            <a:chExt cx="1260173" cy="1260173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9489129-BB8F-85B1-0730-758820D28BE9}"/>
                </a:ext>
              </a:extLst>
            </p:cNvPr>
            <p:cNvSpPr/>
            <p:nvPr/>
          </p:nvSpPr>
          <p:spPr>
            <a:xfrm>
              <a:off x="9248075" y="6180152"/>
              <a:ext cx="1260173" cy="12601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oppins" pitchFamily="2" charset="77"/>
              </a:endParaRPr>
            </a:p>
          </p:txBody>
        </p:sp>
        <p:sp>
          <p:nvSpPr>
            <p:cNvPr id="83" name="ARROW">
              <a:extLst>
                <a:ext uri="{FF2B5EF4-FFF2-40B4-BE49-F238E27FC236}">
                  <a16:creationId xmlns:a16="http://schemas.microsoft.com/office/drawing/2014/main" id="{5C05F5EA-3A15-A2CC-06BF-4E5819717D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77946" y="6533176"/>
              <a:ext cx="316767" cy="554124"/>
            </a:xfrm>
            <a:custGeom>
              <a:avLst/>
              <a:gdLst>
                <a:gd name="connsiteX0" fmla="*/ 20868 w 166487"/>
                <a:gd name="connsiteY0" fmla="*/ 0 h 291238"/>
                <a:gd name="connsiteX1" fmla="*/ 35623 w 166487"/>
                <a:gd name="connsiteY1" fmla="*/ 6112 h 291238"/>
                <a:gd name="connsiteX2" fmla="*/ 160375 w 166487"/>
                <a:gd name="connsiteY2" fmla="*/ 130864 h 291238"/>
                <a:gd name="connsiteX3" fmla="*/ 160375 w 166487"/>
                <a:gd name="connsiteY3" fmla="*/ 130864 h 291238"/>
                <a:gd name="connsiteX4" fmla="*/ 164959 w 166487"/>
                <a:gd name="connsiteY4" fmla="*/ 137767 h 291238"/>
                <a:gd name="connsiteX5" fmla="*/ 160375 w 166487"/>
                <a:gd name="connsiteY5" fmla="*/ 160375 h 291238"/>
                <a:gd name="connsiteX6" fmla="*/ 35623 w 166487"/>
                <a:gd name="connsiteY6" fmla="*/ 285127 h 291238"/>
                <a:gd name="connsiteX7" fmla="*/ 6112 w 166487"/>
                <a:gd name="connsiteY7" fmla="*/ 285127 h 291238"/>
                <a:gd name="connsiteX8" fmla="*/ 6112 w 166487"/>
                <a:gd name="connsiteY8" fmla="*/ 255616 h 291238"/>
                <a:gd name="connsiteX9" fmla="*/ 116108 w 166487"/>
                <a:gd name="connsiteY9" fmla="*/ 145620 h 291238"/>
                <a:gd name="connsiteX10" fmla="*/ 6111 w 166487"/>
                <a:gd name="connsiteY10" fmla="*/ 35623 h 291238"/>
                <a:gd name="connsiteX11" fmla="*/ 6111 w 166487"/>
                <a:gd name="connsiteY11" fmla="*/ 6112 h 291238"/>
                <a:gd name="connsiteX12" fmla="*/ 6112 w 166487"/>
                <a:gd name="connsiteY12" fmla="*/ 6112 h 291238"/>
                <a:gd name="connsiteX13" fmla="*/ 20868 w 166487"/>
                <a:gd name="connsiteY13" fmla="*/ 0 h 29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6487" h="291238">
                  <a:moveTo>
                    <a:pt x="20868" y="0"/>
                  </a:moveTo>
                  <a:cubicBezTo>
                    <a:pt x="26208" y="0"/>
                    <a:pt x="31549" y="2038"/>
                    <a:pt x="35623" y="6112"/>
                  </a:cubicBezTo>
                  <a:lnTo>
                    <a:pt x="160375" y="130864"/>
                  </a:lnTo>
                  <a:lnTo>
                    <a:pt x="160375" y="130864"/>
                  </a:lnTo>
                  <a:lnTo>
                    <a:pt x="164959" y="137767"/>
                  </a:lnTo>
                  <a:cubicBezTo>
                    <a:pt x="168015" y="145303"/>
                    <a:pt x="166487" y="154263"/>
                    <a:pt x="160375" y="160375"/>
                  </a:cubicBezTo>
                  <a:lnTo>
                    <a:pt x="35623" y="285127"/>
                  </a:lnTo>
                  <a:cubicBezTo>
                    <a:pt x="27474" y="293276"/>
                    <a:pt x="14261" y="293276"/>
                    <a:pt x="6112" y="285127"/>
                  </a:cubicBezTo>
                  <a:cubicBezTo>
                    <a:pt x="-2038" y="276978"/>
                    <a:pt x="-2038" y="263765"/>
                    <a:pt x="6112" y="255616"/>
                  </a:cubicBezTo>
                  <a:lnTo>
                    <a:pt x="116108" y="145620"/>
                  </a:lnTo>
                  <a:lnTo>
                    <a:pt x="6111" y="35623"/>
                  </a:lnTo>
                  <a:cubicBezTo>
                    <a:pt x="-2038" y="27474"/>
                    <a:pt x="-2038" y="14261"/>
                    <a:pt x="6111" y="6112"/>
                  </a:cubicBezTo>
                  <a:lnTo>
                    <a:pt x="6112" y="6112"/>
                  </a:lnTo>
                  <a:cubicBezTo>
                    <a:pt x="10187" y="2038"/>
                    <a:pt x="15527" y="0"/>
                    <a:pt x="20868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  <a:latin typeface="Poppins" pitchFamily="2" charset="77"/>
                <a:cs typeface="Plus Jakarta Sans" pitchFamily="2" charset="0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08C6BD40-1EFF-B720-48E2-A0F69F0D339A}"/>
              </a:ext>
            </a:extLst>
          </p:cNvPr>
          <p:cNvGrpSpPr/>
          <p:nvPr/>
        </p:nvGrpSpPr>
        <p:grpSpPr>
          <a:xfrm>
            <a:off x="13453087" y="8774606"/>
            <a:ext cx="531807" cy="531807"/>
            <a:chOff x="9248075" y="6180152"/>
            <a:chExt cx="1260173" cy="1260173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9EE3234B-C903-4B93-064E-58197930C3CC}"/>
                </a:ext>
              </a:extLst>
            </p:cNvPr>
            <p:cNvSpPr/>
            <p:nvPr/>
          </p:nvSpPr>
          <p:spPr>
            <a:xfrm>
              <a:off x="9248075" y="6180152"/>
              <a:ext cx="1260173" cy="12601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oppins" pitchFamily="2" charset="77"/>
              </a:endParaRPr>
            </a:p>
          </p:txBody>
        </p:sp>
        <p:sp>
          <p:nvSpPr>
            <p:cNvPr id="86" name="ARROW">
              <a:extLst>
                <a:ext uri="{FF2B5EF4-FFF2-40B4-BE49-F238E27FC236}">
                  <a16:creationId xmlns:a16="http://schemas.microsoft.com/office/drawing/2014/main" id="{41FC257D-7681-05F7-E91A-78D05494B0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77946" y="6533176"/>
              <a:ext cx="316767" cy="554124"/>
            </a:xfrm>
            <a:custGeom>
              <a:avLst/>
              <a:gdLst>
                <a:gd name="connsiteX0" fmla="*/ 20868 w 166487"/>
                <a:gd name="connsiteY0" fmla="*/ 0 h 291238"/>
                <a:gd name="connsiteX1" fmla="*/ 35623 w 166487"/>
                <a:gd name="connsiteY1" fmla="*/ 6112 h 291238"/>
                <a:gd name="connsiteX2" fmla="*/ 160375 w 166487"/>
                <a:gd name="connsiteY2" fmla="*/ 130864 h 291238"/>
                <a:gd name="connsiteX3" fmla="*/ 160375 w 166487"/>
                <a:gd name="connsiteY3" fmla="*/ 130864 h 291238"/>
                <a:gd name="connsiteX4" fmla="*/ 164959 w 166487"/>
                <a:gd name="connsiteY4" fmla="*/ 137767 h 291238"/>
                <a:gd name="connsiteX5" fmla="*/ 160375 w 166487"/>
                <a:gd name="connsiteY5" fmla="*/ 160375 h 291238"/>
                <a:gd name="connsiteX6" fmla="*/ 35623 w 166487"/>
                <a:gd name="connsiteY6" fmla="*/ 285127 h 291238"/>
                <a:gd name="connsiteX7" fmla="*/ 6112 w 166487"/>
                <a:gd name="connsiteY7" fmla="*/ 285127 h 291238"/>
                <a:gd name="connsiteX8" fmla="*/ 6112 w 166487"/>
                <a:gd name="connsiteY8" fmla="*/ 255616 h 291238"/>
                <a:gd name="connsiteX9" fmla="*/ 116108 w 166487"/>
                <a:gd name="connsiteY9" fmla="*/ 145620 h 291238"/>
                <a:gd name="connsiteX10" fmla="*/ 6111 w 166487"/>
                <a:gd name="connsiteY10" fmla="*/ 35623 h 291238"/>
                <a:gd name="connsiteX11" fmla="*/ 6111 w 166487"/>
                <a:gd name="connsiteY11" fmla="*/ 6112 h 291238"/>
                <a:gd name="connsiteX12" fmla="*/ 6112 w 166487"/>
                <a:gd name="connsiteY12" fmla="*/ 6112 h 291238"/>
                <a:gd name="connsiteX13" fmla="*/ 20868 w 166487"/>
                <a:gd name="connsiteY13" fmla="*/ 0 h 29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6487" h="291238">
                  <a:moveTo>
                    <a:pt x="20868" y="0"/>
                  </a:moveTo>
                  <a:cubicBezTo>
                    <a:pt x="26208" y="0"/>
                    <a:pt x="31549" y="2038"/>
                    <a:pt x="35623" y="6112"/>
                  </a:cubicBezTo>
                  <a:lnTo>
                    <a:pt x="160375" y="130864"/>
                  </a:lnTo>
                  <a:lnTo>
                    <a:pt x="160375" y="130864"/>
                  </a:lnTo>
                  <a:lnTo>
                    <a:pt x="164959" y="137767"/>
                  </a:lnTo>
                  <a:cubicBezTo>
                    <a:pt x="168015" y="145303"/>
                    <a:pt x="166487" y="154263"/>
                    <a:pt x="160375" y="160375"/>
                  </a:cubicBezTo>
                  <a:lnTo>
                    <a:pt x="35623" y="285127"/>
                  </a:lnTo>
                  <a:cubicBezTo>
                    <a:pt x="27474" y="293276"/>
                    <a:pt x="14261" y="293276"/>
                    <a:pt x="6112" y="285127"/>
                  </a:cubicBezTo>
                  <a:cubicBezTo>
                    <a:pt x="-2038" y="276978"/>
                    <a:pt x="-2038" y="263765"/>
                    <a:pt x="6112" y="255616"/>
                  </a:cubicBezTo>
                  <a:lnTo>
                    <a:pt x="116108" y="145620"/>
                  </a:lnTo>
                  <a:lnTo>
                    <a:pt x="6111" y="35623"/>
                  </a:lnTo>
                  <a:cubicBezTo>
                    <a:pt x="-2038" y="27474"/>
                    <a:pt x="-2038" y="14261"/>
                    <a:pt x="6111" y="6112"/>
                  </a:cubicBezTo>
                  <a:lnTo>
                    <a:pt x="6112" y="6112"/>
                  </a:lnTo>
                  <a:cubicBezTo>
                    <a:pt x="10187" y="2038"/>
                    <a:pt x="15527" y="0"/>
                    <a:pt x="20868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  <a:latin typeface="Poppins" pitchFamily="2" charset="77"/>
                <a:cs typeface="Plus Jakarta Sans" pitchFamily="2" charset="0"/>
              </a:endParaRPr>
            </a:p>
          </p:txBody>
        </p:sp>
      </p:grp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7731160D-44F2-C3E8-AB0A-C741247187C2}"/>
              </a:ext>
            </a:extLst>
          </p:cNvPr>
          <p:cNvCxnSpPr>
            <a:cxnSpLocks/>
          </p:cNvCxnSpPr>
          <p:nvPr/>
        </p:nvCxnSpPr>
        <p:spPr>
          <a:xfrm>
            <a:off x="2018949" y="12679762"/>
            <a:ext cx="811981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08A8DE04-FB37-A64E-7320-B537D0E88FD4}"/>
              </a:ext>
            </a:extLst>
          </p:cNvPr>
          <p:cNvSpPr txBox="1"/>
          <p:nvPr/>
        </p:nvSpPr>
        <p:spPr>
          <a:xfrm>
            <a:off x="1429385" y="462146"/>
            <a:ext cx="5258899" cy="8525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100" b="0" i="0" spc="0" baseline="0">
                <a:solidFill>
                  <a:schemeClr val="tx2"/>
                </a:solidFill>
                <a:effectLst/>
                <a:latin typeface="Poppins Light" pitchFamily="2" charset="77"/>
                <a:ea typeface="Montserrat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dirty="0"/>
              <a:t>VART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B143C9E-43F3-FF58-590E-BA358F67FB8B}"/>
              </a:ext>
            </a:extLst>
          </p:cNvPr>
          <p:cNvSpPr txBox="1"/>
          <p:nvPr/>
        </p:nvSpPr>
        <p:spPr>
          <a:xfrm>
            <a:off x="20692746" y="480389"/>
            <a:ext cx="2742020" cy="8525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100" b="0" i="0" spc="0" baseline="0">
                <a:solidFill>
                  <a:schemeClr val="tx2"/>
                </a:solidFill>
                <a:effectLst/>
                <a:latin typeface="Poppins Light" pitchFamily="2" charset="77"/>
                <a:ea typeface="Montserrat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dirty="0">
                <a:solidFill>
                  <a:schemeClr val="bg1"/>
                </a:solidFill>
              </a:rPr>
              <a:t>Feb 2025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CDCD2E9-E66B-9AD2-61A7-CD47C14062AA}"/>
              </a:ext>
            </a:extLst>
          </p:cNvPr>
          <p:cNvSpPr txBox="1"/>
          <p:nvPr/>
        </p:nvSpPr>
        <p:spPr>
          <a:xfrm>
            <a:off x="14192257" y="1524681"/>
            <a:ext cx="8046476" cy="6878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tx2"/>
                </a:solidFill>
                <a:latin typeface="Montserrat" pitchFamily="2" charset="77"/>
                <a:ea typeface="Arimo" panose="020B0604020202020204" pitchFamily="34" charset="0"/>
                <a:cs typeface="Space Grotesk" pitchFamily="2" charset="77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36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Channel Energies here..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97EE2B3-1E24-8A23-EE16-76020C89651E}"/>
              </a:ext>
            </a:extLst>
          </p:cNvPr>
          <p:cNvSpPr txBox="1"/>
          <p:nvPr/>
        </p:nvSpPr>
        <p:spPr>
          <a:xfrm>
            <a:off x="14192240" y="2311881"/>
            <a:ext cx="9242526" cy="227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5000"/>
              </a:lnSpc>
              <a:spcBef>
                <a:spcPts val="1200"/>
              </a:spcBef>
              <a:spcAft>
                <a:spcPts val="600"/>
              </a:spcAft>
              <a:defRPr sz="2500" spc="300">
                <a:latin typeface="Poppins Light" pitchFamily="2" charset="77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u="sng" dirty="0">
                <a:solidFill>
                  <a:schemeClr val="bg2"/>
                </a:solidFill>
              </a:rPr>
              <a:t>DIVERSE AND INCLUSIVE CLASSROOMS / CLINICALS</a:t>
            </a:r>
            <a:r>
              <a:rPr lang="en-US" dirty="0">
                <a:solidFill>
                  <a:schemeClr val="bg2"/>
                </a:solidFill>
              </a:rPr>
              <a:t> - promote engagement, stronger, academic outcomes, and improved emotional well-being for students from all backgrounds.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9EF52B-0B13-351B-304E-D478A397C2DE}"/>
              </a:ext>
            </a:extLst>
          </p:cNvPr>
          <p:cNvSpPr txBox="1"/>
          <p:nvPr/>
        </p:nvSpPr>
        <p:spPr>
          <a:xfrm>
            <a:off x="14226009" y="5021617"/>
            <a:ext cx="8046476" cy="6878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tx2"/>
                </a:solidFill>
                <a:latin typeface="Montserrat" pitchFamily="2" charset="77"/>
                <a:ea typeface="Arimo" panose="020B0604020202020204" pitchFamily="34" charset="0"/>
                <a:cs typeface="Space Grotesk" pitchFamily="2" charset="77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36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Channel Energies here..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9476052-7C18-7B88-944A-D63AF00456BE}"/>
              </a:ext>
            </a:extLst>
          </p:cNvPr>
          <p:cNvSpPr txBox="1"/>
          <p:nvPr/>
        </p:nvSpPr>
        <p:spPr>
          <a:xfrm>
            <a:off x="14226009" y="5739451"/>
            <a:ext cx="9242526" cy="17161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5000"/>
              </a:lnSpc>
              <a:spcBef>
                <a:spcPts val="1200"/>
              </a:spcBef>
              <a:spcAft>
                <a:spcPts val="600"/>
              </a:spcAft>
              <a:defRPr sz="2500" spc="30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u="sng" dirty="0">
                <a:solidFill>
                  <a:schemeClr val="bg2"/>
                </a:solidFill>
              </a:rPr>
              <a:t>EQUITY PRACTICES</a:t>
            </a:r>
            <a:r>
              <a:rPr lang="en-US" dirty="0">
                <a:solidFill>
                  <a:schemeClr val="bg2"/>
                </a:solidFill>
              </a:rPr>
              <a:t> – address systemic disparities by providing resources and opportunities tailored to marginalized groups.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907BB30-A8FC-47A8-20E5-A49F98DCBDD4}"/>
              </a:ext>
            </a:extLst>
          </p:cNvPr>
          <p:cNvSpPr txBox="1"/>
          <p:nvPr/>
        </p:nvSpPr>
        <p:spPr>
          <a:xfrm>
            <a:off x="14192257" y="7921295"/>
            <a:ext cx="8046476" cy="6878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tx2"/>
                </a:solidFill>
                <a:latin typeface="Montserrat" pitchFamily="2" charset="77"/>
                <a:ea typeface="Arimo" panose="020B0604020202020204" pitchFamily="34" charset="0"/>
                <a:cs typeface="Space Grotesk" pitchFamily="2" charset="77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36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Channel Energies here..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B9A9D05-7365-5D27-55A7-33943C5EA702}"/>
              </a:ext>
            </a:extLst>
          </p:cNvPr>
          <p:cNvSpPr txBox="1"/>
          <p:nvPr/>
        </p:nvSpPr>
        <p:spPr>
          <a:xfrm>
            <a:off x="14192239" y="8748151"/>
            <a:ext cx="9242525" cy="22804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5000"/>
              </a:lnSpc>
              <a:spcBef>
                <a:spcPts val="1200"/>
              </a:spcBef>
              <a:spcAft>
                <a:spcPts val="600"/>
              </a:spcAft>
              <a:defRPr sz="2500" spc="30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u="sng" dirty="0">
                <a:solidFill>
                  <a:schemeClr val="bg2"/>
                </a:solidFill>
              </a:rPr>
              <a:t>TECHNOLOGY INTEGRATION</a:t>
            </a:r>
            <a:r>
              <a:rPr lang="en-US" dirty="0">
                <a:solidFill>
                  <a:schemeClr val="bg2"/>
                </a:solidFill>
              </a:rPr>
              <a:t> – using inclusive video and audio materials, fosters a sense of belonging and encourages empathy amongst students.*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93B091-16CE-A2D4-68CA-5DC8B2294F03}"/>
              </a:ext>
            </a:extLst>
          </p:cNvPr>
          <p:cNvSpPr txBox="1">
            <a:spLocks/>
          </p:cNvSpPr>
          <p:nvPr/>
        </p:nvSpPr>
        <p:spPr>
          <a:xfrm>
            <a:off x="1429386" y="4176522"/>
            <a:ext cx="9884783" cy="7006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just">
              <a:lnSpc>
                <a:spcPct val="145000"/>
              </a:lnSpc>
              <a:spcBef>
                <a:spcPts val="1200"/>
              </a:spcBef>
              <a:spcAft>
                <a:spcPts val="600"/>
              </a:spcAft>
              <a:defRPr sz="2500" spc="30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pPr algn="l"/>
            <a:r>
              <a:rPr lang="en-US" u="sng" dirty="0">
                <a:solidFill>
                  <a:schemeClr val="accent5"/>
                </a:solidFill>
              </a:rPr>
              <a:t>CONCLUSION:</a:t>
            </a:r>
          </a:p>
          <a:p>
            <a:pPr algn="l"/>
            <a:r>
              <a:rPr lang="en-US" dirty="0">
                <a:solidFill>
                  <a:schemeClr val="accent5"/>
                </a:solidFill>
              </a:rPr>
              <a:t>INVEST IN VART CLASSROOMS/CLINICALS. </a:t>
            </a:r>
          </a:p>
          <a:p>
            <a:pPr algn="l"/>
            <a:r>
              <a:rPr lang="en-US" u="sng" dirty="0">
                <a:solidFill>
                  <a:schemeClr val="accent5"/>
                </a:solidFill>
              </a:rPr>
              <a:t>NOT JUST SPACES FOR LEARNING, BUT ENVIRONMENTS WHERE EVERY STUDENT FEELS VALUED, SUPPORTED, AND EQUIPPED FOR SUCCESS</a:t>
            </a:r>
            <a:r>
              <a:rPr lang="en-US" dirty="0">
                <a:solidFill>
                  <a:schemeClr val="accent5"/>
                </a:solidFill>
              </a:rPr>
              <a:t>.*</a:t>
            </a:r>
          </a:p>
          <a:p>
            <a:pPr algn="l"/>
            <a:r>
              <a:rPr lang="en-US" dirty="0">
                <a:solidFill>
                  <a:schemeClr val="accent5"/>
                </a:solidFill>
              </a:rPr>
              <a:t>YOU ARE THE PATIENT EXPERIENCE! </a:t>
            </a:r>
          </a:p>
          <a:p>
            <a:pPr algn="l"/>
            <a:r>
              <a:rPr lang="en-US" dirty="0">
                <a:solidFill>
                  <a:schemeClr val="accent5"/>
                </a:solidFill>
              </a:rPr>
              <a:t>Everyone stand up please..</a:t>
            </a:r>
          </a:p>
          <a:p>
            <a:pPr algn="l"/>
            <a:r>
              <a:rPr lang="en-US" dirty="0">
                <a:solidFill>
                  <a:schemeClr val="accent5"/>
                </a:solidFill>
              </a:rPr>
              <a:t>That’s just the way it is some things will never change.</a:t>
            </a:r>
          </a:p>
          <a:p>
            <a:pPr algn="l"/>
            <a:r>
              <a:rPr lang="en-US" dirty="0">
                <a:solidFill>
                  <a:schemeClr val="accent5"/>
                </a:solidFill>
              </a:rPr>
              <a:t>Drop the Mic!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E81D4E71-D738-7F7C-A8D3-5C92138A233F}"/>
              </a:ext>
            </a:extLst>
          </p:cNvPr>
          <p:cNvSpPr txBox="1"/>
          <p:nvPr/>
        </p:nvSpPr>
        <p:spPr>
          <a:xfrm>
            <a:off x="1429386" y="1332900"/>
            <a:ext cx="9554498" cy="2769989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8800" b="1" spc="300">
                <a:solidFill>
                  <a:schemeClr val="tx2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8000" dirty="0"/>
              <a:t>KEY TAKEAWAYS!🔑</a:t>
            </a:r>
          </a:p>
        </p:txBody>
      </p:sp>
    </p:spTree>
    <p:extLst>
      <p:ext uri="{BB962C8B-B14F-4D97-AF65-F5344CB8AC3E}">
        <p14:creationId xmlns:p14="http://schemas.microsoft.com/office/powerpoint/2010/main" val="1151358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7BCB14-4FE2-064B-1114-3CC9E1BA0A36}"/>
              </a:ext>
            </a:extLst>
          </p:cNvPr>
          <p:cNvSpPr txBox="1"/>
          <p:nvPr/>
        </p:nvSpPr>
        <p:spPr>
          <a:xfrm>
            <a:off x="1520996" y="715691"/>
            <a:ext cx="21335830" cy="13952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7400" b="1">
                <a:solidFill>
                  <a:schemeClr val="bg1"/>
                </a:solidFill>
                <a:latin typeface="Montserrat" pitchFamily="2" charset="77"/>
                <a:ea typeface="Arimo" panose="020B0604020202020204" pitchFamily="34" charset="0"/>
                <a:cs typeface="Arimo" panose="020B0604020202020204" pitchFamily="34" charset="0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8000" b="0" u="sng" dirty="0">
                <a:solidFill>
                  <a:schemeClr val="accent2"/>
                </a:solidFill>
                <a:latin typeface="Poppins" pitchFamily="2" charset="77"/>
              </a:rPr>
              <a:t>Credits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989DE2-CF6B-F848-EE33-C99425F85131}"/>
              </a:ext>
            </a:extLst>
          </p:cNvPr>
          <p:cNvSpPr txBox="1"/>
          <p:nvPr/>
        </p:nvSpPr>
        <p:spPr>
          <a:xfrm>
            <a:off x="1034716" y="2126536"/>
            <a:ext cx="10437119" cy="10477484"/>
          </a:xfrm>
          <a:prstGeom prst="rect">
            <a:avLst/>
          </a:prstGeom>
          <a:noFill/>
        </p:spPr>
        <p:txBody>
          <a:bodyPr wrap="square" numCol="1" rtlCol="0" anchor="t">
            <a:spAutoFit/>
          </a:bodyPr>
          <a:lstStyle>
            <a:defPPr>
              <a:defRPr lang="en-US"/>
            </a:defPPr>
            <a:lvl1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800">
                <a:latin typeface="Heebo Light" pitchFamily="2" charset="-79"/>
              </a:defRPr>
            </a:lvl1pPr>
          </a:lstStyle>
          <a:p>
            <a:pPr marL="0" indent="0">
              <a:buNone/>
            </a:pPr>
            <a:r>
              <a:rPr lang="en-US" sz="2400" b="1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Mayer, R. E. (2021)</a:t>
            </a:r>
            <a:endParaRPr lang="en-US" sz="2400" dirty="0">
              <a:solidFill>
                <a:schemeClr val="tx2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marL="0" indent="0">
              <a:buNone/>
            </a:pPr>
            <a:r>
              <a:rPr lang="en-US" sz="2400" b="0" i="1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Multimedia Learning: Principles and Applications</a:t>
            </a:r>
            <a:endParaRPr lang="en-US" sz="2400" dirty="0">
              <a:solidFill>
                <a:schemeClr val="tx2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marL="0" indent="0">
              <a:buNone/>
            </a:pPr>
            <a:r>
              <a:rPr lang="en-US" sz="2400" b="0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• This book explores how multimedia tools, such as video and audio, can enhance learning by leveraging dual-channel processing (visual and auditory) in students.</a:t>
            </a:r>
            <a:endParaRPr lang="en-US" sz="2400" dirty="0">
              <a:solidFill>
                <a:schemeClr val="tx2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marL="0" indent="0">
              <a:buNone/>
            </a:pPr>
            <a:r>
              <a:rPr lang="en-US" sz="2400" b="0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US" sz="2400" b="1" i="0" dirty="0" err="1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Guo</a:t>
            </a:r>
            <a:r>
              <a:rPr lang="en-US" sz="2400" b="1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, P. J., Kim, J., &amp; Rubin, R. (2014)</a:t>
            </a:r>
            <a:endParaRPr lang="en-US" sz="2400" dirty="0">
              <a:solidFill>
                <a:schemeClr val="tx2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marL="0" indent="0">
              <a:buNone/>
            </a:pPr>
            <a:r>
              <a:rPr lang="en-US" sz="2400" b="0" i="1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How Video Production Affects Student Engagement: An Empirical Study of MOOC Videos.</a:t>
            </a:r>
            <a:endParaRPr lang="en-US" sz="2400" dirty="0">
              <a:solidFill>
                <a:schemeClr val="tx2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marL="0" indent="0">
              <a:buNone/>
            </a:pPr>
            <a:r>
              <a:rPr lang="en-US" sz="2400" b="0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• This study found that shorter, well-designed videos increase student engagement in online and hybrid classrooms.</a:t>
            </a:r>
            <a:endParaRPr lang="en-US" sz="2400" dirty="0">
              <a:solidFill>
                <a:schemeClr val="tx2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marL="0" indent="0">
              <a:buNone/>
            </a:pPr>
            <a:r>
              <a:rPr lang="en-US" sz="2400" b="0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• Available at: </a:t>
            </a:r>
            <a:r>
              <a:rPr lang="en-US" sz="2400" b="0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2400" b="0" i="0" dirty="0" err="1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www.edx.org</a:t>
            </a:r>
            <a:endParaRPr lang="en-US" sz="2400" dirty="0">
              <a:solidFill>
                <a:schemeClr val="tx2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marL="0" indent="0">
              <a:buNone/>
            </a:pPr>
            <a:r>
              <a:rPr lang="en-US" sz="2400" b="1" i="0" dirty="0" err="1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Kaltura</a:t>
            </a:r>
            <a:r>
              <a:rPr lang="en-US" sz="2400" b="1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 (2022)</a:t>
            </a:r>
            <a:endParaRPr lang="en-US" sz="2400" dirty="0">
              <a:solidFill>
                <a:schemeClr val="tx2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marL="0" indent="0">
              <a:buNone/>
            </a:pPr>
            <a:r>
              <a:rPr lang="en-US" sz="2400" b="0" i="1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The State of Video in Education.</a:t>
            </a:r>
            <a:endParaRPr lang="en-US" sz="2400" dirty="0">
              <a:solidFill>
                <a:schemeClr val="tx2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marL="0" indent="0">
              <a:buNone/>
            </a:pPr>
            <a:r>
              <a:rPr lang="en-US" sz="2400" b="0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• Annual report discussing trends and benefits of video integration in education, such as increased engagement and knowledge retention.</a:t>
            </a:r>
            <a:endParaRPr lang="en-US" sz="2400" dirty="0">
              <a:solidFill>
                <a:schemeClr val="tx2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marL="0" indent="0">
              <a:buNone/>
            </a:pPr>
            <a:r>
              <a:rPr lang="en-US" sz="2400" b="0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• Available at: </a:t>
            </a:r>
            <a:r>
              <a:rPr lang="en-US" sz="2400" b="0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2400" b="0" i="0" dirty="0" err="1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corp.kaltura.com</a:t>
            </a:r>
            <a:endParaRPr lang="en-US" sz="2400" dirty="0">
              <a:solidFill>
                <a:schemeClr val="tx2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marL="0" indent="0">
              <a:buNone/>
            </a:pPr>
            <a:r>
              <a:rPr lang="en-US" sz="2400" b="1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Mitra, B., Lewin-Jones, J., Barrett, H., &amp; Williamson, S. (2010)</a:t>
            </a:r>
            <a:endParaRPr lang="en-US" sz="2400" dirty="0">
              <a:solidFill>
                <a:schemeClr val="tx2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marL="0" indent="0">
              <a:buNone/>
            </a:pPr>
            <a:r>
              <a:rPr lang="en-US" sz="2400" b="0" i="1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The Use of Video to Enable Deep Learning.</a:t>
            </a:r>
            <a:endParaRPr lang="en-US" sz="2400" dirty="0">
              <a:solidFill>
                <a:schemeClr val="tx2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marL="0" indent="0">
              <a:buNone/>
            </a:pPr>
            <a:r>
              <a:rPr lang="en-US" sz="2400" b="0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• This study highlights how video content supports critical thinking and deeper understanding in higher education contexts.</a:t>
            </a:r>
            <a:endParaRPr lang="en-US" sz="2400" dirty="0">
              <a:solidFill>
                <a:schemeClr val="tx2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marL="0" indent="0">
              <a:buNone/>
            </a:pPr>
            <a:r>
              <a:rPr lang="en-US" sz="2400" b="0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• DOI: </a:t>
            </a:r>
            <a:r>
              <a:rPr lang="en-US" sz="2400" b="0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10.1016/j.compedu.2010.02.002</a:t>
            </a:r>
            <a:endParaRPr lang="en-US" sz="2400" dirty="0">
              <a:solidFill>
                <a:schemeClr val="tx2"/>
              </a:solidFill>
              <a:effectLst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6645C1-49C3-73E7-1C7C-B76FFD8F324C}"/>
              </a:ext>
            </a:extLst>
          </p:cNvPr>
          <p:cNvSpPr txBox="1"/>
          <p:nvPr/>
        </p:nvSpPr>
        <p:spPr>
          <a:xfrm>
            <a:off x="13018310" y="2166190"/>
            <a:ext cx="10324624" cy="9640331"/>
          </a:xfrm>
          <a:prstGeom prst="rect">
            <a:avLst/>
          </a:prstGeom>
          <a:noFill/>
        </p:spPr>
        <p:txBody>
          <a:bodyPr wrap="square" numCol="1" rtlCol="0" anchor="t">
            <a:spAutoFit/>
          </a:bodyPr>
          <a:lstStyle>
            <a:defPPr>
              <a:defRPr lang="en-US"/>
            </a:defPPr>
            <a:lvl1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800">
                <a:latin typeface="Heebo Light" pitchFamily="2" charset="-79"/>
              </a:defRPr>
            </a:lvl1pPr>
          </a:lstStyle>
          <a:p>
            <a:pPr marL="0" indent="0">
              <a:buNone/>
            </a:pPr>
            <a:r>
              <a:rPr lang="en-US" sz="2400" b="1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Hattie, J. (2009)</a:t>
            </a:r>
            <a:endParaRPr lang="en-US" sz="2400" dirty="0">
              <a:solidFill>
                <a:schemeClr val="tx2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marL="0" indent="0">
              <a:buNone/>
            </a:pPr>
            <a:r>
              <a:rPr lang="en-US" sz="2400" b="0" i="1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Visible Learning: A Synthesis of Over 800 Meta-Analyses Relating to Achievement.</a:t>
            </a:r>
            <a:endParaRPr lang="en-US" sz="2400" dirty="0">
              <a:solidFill>
                <a:schemeClr val="tx2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marL="0" indent="0">
              <a:buNone/>
            </a:pPr>
            <a:r>
              <a:rPr lang="en-US" sz="2400" b="0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• Hattie emphasizes that visual and auditory tools significantly improve understanding when combined with effective pedagogy.</a:t>
            </a:r>
            <a:endParaRPr lang="en-US" sz="2400" dirty="0">
              <a:solidFill>
                <a:schemeClr val="tx2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marL="0" indent="0">
              <a:buNone/>
            </a:pPr>
            <a:r>
              <a:rPr lang="en-US" sz="2400" b="1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Edutopia (2020)</a:t>
            </a:r>
            <a:endParaRPr lang="en-US" sz="2400" dirty="0">
              <a:solidFill>
                <a:schemeClr val="tx2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marL="0" indent="0">
              <a:buNone/>
            </a:pPr>
            <a:r>
              <a:rPr lang="en-US" sz="2400" b="0" i="1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How Multimedia Enhances Learning in the Classroom.</a:t>
            </a:r>
            <a:endParaRPr lang="en-US" sz="2400" dirty="0">
              <a:solidFill>
                <a:schemeClr val="tx2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marL="0" indent="0">
              <a:buNone/>
            </a:pPr>
            <a:r>
              <a:rPr lang="en-US" sz="2400" b="0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• Explores practical ways to incorporate video and audio tools to accommodate different learning styles and increase accessibility.</a:t>
            </a:r>
            <a:endParaRPr lang="en-US" sz="2400" dirty="0">
              <a:solidFill>
                <a:schemeClr val="tx2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marL="0" indent="0">
              <a:buNone/>
            </a:pPr>
            <a:r>
              <a:rPr lang="en-US" sz="2400" b="0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• Available at: </a:t>
            </a:r>
            <a:r>
              <a:rPr lang="en-US" sz="2400" b="0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2400" b="0" i="0" dirty="0" err="1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www.edutopia.org</a:t>
            </a:r>
            <a:endParaRPr lang="en-US" sz="2400" dirty="0">
              <a:solidFill>
                <a:schemeClr val="tx2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marL="0" indent="0">
              <a:buNone/>
            </a:pPr>
            <a:r>
              <a:rPr lang="en-US" sz="2400" b="1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National Center for Education Statistics (NCES, 2022)</a:t>
            </a:r>
            <a:endParaRPr lang="en-US" sz="2400" dirty="0">
              <a:solidFill>
                <a:schemeClr val="tx2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marL="0" indent="0">
              <a:buNone/>
            </a:pPr>
            <a:r>
              <a:rPr lang="en-US" sz="2400" b="0" i="1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Digital Learning Trends in K-12 Education.</a:t>
            </a:r>
            <a:endParaRPr lang="en-US" sz="2400" dirty="0">
              <a:solidFill>
                <a:schemeClr val="tx2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marL="0" indent="0">
              <a:buNone/>
            </a:pPr>
            <a:r>
              <a:rPr lang="en-US" sz="2400" b="0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• Discusses the role of audio and video technology in bridging educational gaps and providing diverse content for learners.</a:t>
            </a:r>
            <a:endParaRPr lang="en-US" sz="2400" dirty="0">
              <a:solidFill>
                <a:schemeClr val="tx2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marL="0" indent="0">
              <a:buNone/>
            </a:pPr>
            <a:r>
              <a:rPr lang="en-US" sz="2400" b="0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• Available at: </a:t>
            </a:r>
            <a:r>
              <a:rPr lang="en-US" sz="2400" b="0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2400" b="0" i="0" dirty="0" err="1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nces.ed.gov</a:t>
            </a:r>
            <a:endParaRPr lang="en-US" sz="2400" dirty="0">
              <a:solidFill>
                <a:schemeClr val="tx2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marL="0" indent="0">
              <a:buNone/>
            </a:pPr>
            <a:r>
              <a:rPr lang="en-US" sz="2400" b="1" i="0" dirty="0" err="1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Fadel</a:t>
            </a:r>
            <a:r>
              <a:rPr lang="en-US" sz="2400" b="1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, C., &amp; </a:t>
            </a:r>
            <a:r>
              <a:rPr lang="en-US" sz="2400" b="1" i="0" dirty="0" err="1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Lemke</a:t>
            </a:r>
            <a:r>
              <a:rPr lang="en-US" sz="2400" b="1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, C. (2008)</a:t>
            </a:r>
            <a:endParaRPr lang="en-US" sz="2400" dirty="0">
              <a:solidFill>
                <a:schemeClr val="tx2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marL="0" indent="0">
              <a:buNone/>
            </a:pPr>
            <a:r>
              <a:rPr lang="en-US" sz="2400" b="0" i="1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Multimedia and Learning: The Role of Media in the Classroom.</a:t>
            </a: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marL="0" indent="0">
              <a:buNone/>
            </a:pPr>
            <a:endParaRPr lang="en-US" sz="1800" dirty="0">
              <a:solidFill>
                <a:schemeClr val="tx2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marL="0" indent="0">
              <a:buNone/>
            </a:pPr>
            <a:endParaRPr lang="en-US" sz="180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48700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F824334-82F7-B0D9-064D-0400F6C4318A}"/>
              </a:ext>
            </a:extLst>
          </p:cNvPr>
          <p:cNvCxnSpPr>
            <a:cxnSpLocks/>
          </p:cNvCxnSpPr>
          <p:nvPr/>
        </p:nvCxnSpPr>
        <p:spPr>
          <a:xfrm>
            <a:off x="1520825" y="12658662"/>
            <a:ext cx="21336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2D33F1-4758-793B-2BAC-EC6B59542A67}"/>
              </a:ext>
            </a:extLst>
          </p:cNvPr>
          <p:cNvCxnSpPr>
            <a:cxnSpLocks/>
          </p:cNvCxnSpPr>
          <p:nvPr/>
        </p:nvCxnSpPr>
        <p:spPr>
          <a:xfrm flipH="1">
            <a:off x="0" y="12702663"/>
            <a:ext cx="2437765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Placeholder 59" descr="A pair of black and white shoes in a red case&#10;&#10;Description automatically generated">
            <a:extLst>
              <a:ext uri="{FF2B5EF4-FFF2-40B4-BE49-F238E27FC236}">
                <a16:creationId xmlns:a16="http://schemas.microsoft.com/office/drawing/2014/main" id="{F5040BBF-DB5B-2C8D-0E7F-BC2A770186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520825" y="3403600"/>
            <a:ext cx="21336000" cy="5467350"/>
          </a:xfr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0FD9B29E-7774-EE73-FE13-AF23EAA28419}"/>
              </a:ext>
            </a:extLst>
          </p:cNvPr>
          <p:cNvSpPr txBox="1"/>
          <p:nvPr/>
        </p:nvSpPr>
        <p:spPr>
          <a:xfrm>
            <a:off x="1429385" y="462146"/>
            <a:ext cx="5258899" cy="8525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200" b="0" i="0" spc="-30" baseline="0">
                <a:solidFill>
                  <a:schemeClr val="tx2"/>
                </a:solidFill>
                <a:effectLst/>
                <a:latin typeface="Montserrat Medium" pitchFamily="2" charset="77"/>
                <a:ea typeface="Montserrat"/>
                <a:cs typeface="Poppins Medium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sz="3100" spc="0" dirty="0">
                <a:latin typeface="Poppins Light" pitchFamily="2" charset="77"/>
                <a:cs typeface="Poppins Light" pitchFamily="2" charset="77"/>
              </a:rPr>
              <a:t>Join us today!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D375DB9-C1A3-4315-EA76-D9655031CBCB}"/>
              </a:ext>
            </a:extLst>
          </p:cNvPr>
          <p:cNvSpPr txBox="1"/>
          <p:nvPr/>
        </p:nvSpPr>
        <p:spPr>
          <a:xfrm>
            <a:off x="20692746" y="480389"/>
            <a:ext cx="2742020" cy="8525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200" b="0" i="0" spc="-30" baseline="0">
                <a:solidFill>
                  <a:schemeClr val="tx2"/>
                </a:solidFill>
                <a:effectLst/>
                <a:latin typeface="Montserrat Medium" pitchFamily="2" charset="77"/>
                <a:ea typeface="Montserrat"/>
                <a:cs typeface="Poppins Medium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sz="3100" spc="0" dirty="0">
                <a:latin typeface="Poppins Light" pitchFamily="2" charset="77"/>
                <a:cs typeface="Poppins Light" pitchFamily="2" charset="77"/>
              </a:rPr>
              <a:t>Feb 2025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26DE26-9FC1-23E3-00A1-1C9365401125}"/>
              </a:ext>
            </a:extLst>
          </p:cNvPr>
          <p:cNvSpPr txBox="1"/>
          <p:nvPr/>
        </p:nvSpPr>
        <p:spPr>
          <a:xfrm>
            <a:off x="13515559" y="10846114"/>
            <a:ext cx="4312838" cy="6686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5000"/>
              </a:lnSpc>
              <a:spcBef>
                <a:spcPts val="1200"/>
              </a:spcBef>
              <a:spcAft>
                <a:spcPts val="600"/>
              </a:spcAft>
              <a:defRPr sz="2500" spc="300">
                <a:latin typeface="Poppins Light" pitchFamily="2" charset="77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pPr algn="ctr"/>
            <a:r>
              <a:rPr lang="en-US" sz="2800" dirty="0"/>
              <a:t>TBA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62AA52-7C65-D675-A1C8-47015E2EB32D}"/>
              </a:ext>
            </a:extLst>
          </p:cNvPr>
          <p:cNvSpPr txBox="1"/>
          <p:nvPr/>
        </p:nvSpPr>
        <p:spPr>
          <a:xfrm>
            <a:off x="19116623" y="10846114"/>
            <a:ext cx="4312838" cy="6686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5000"/>
              </a:lnSpc>
              <a:spcBef>
                <a:spcPts val="1200"/>
              </a:spcBef>
              <a:spcAft>
                <a:spcPts val="600"/>
              </a:spcAft>
              <a:defRPr sz="2500" spc="300">
                <a:latin typeface="Poppins Light" pitchFamily="2" charset="77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pPr algn="ctr"/>
            <a:r>
              <a:rPr lang="en-US" sz="2800" dirty="0"/>
              <a:t>(123) 456-7890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664E32-7C8D-C41D-5CB7-A1DE5474E2C7}"/>
              </a:ext>
            </a:extLst>
          </p:cNvPr>
          <p:cNvSpPr txBox="1"/>
          <p:nvPr/>
        </p:nvSpPr>
        <p:spPr>
          <a:xfrm>
            <a:off x="1520827" y="10796311"/>
            <a:ext cx="5401918" cy="6686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5000"/>
              </a:lnSpc>
              <a:spcBef>
                <a:spcPts val="1200"/>
              </a:spcBef>
              <a:spcAft>
                <a:spcPts val="600"/>
              </a:spcAft>
              <a:defRPr sz="2500" spc="300">
                <a:latin typeface="Poppins Light" pitchFamily="2" charset="77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pPr algn="ctr"/>
            <a:r>
              <a:rPr lang="en-US" sz="2800" dirty="0">
                <a:solidFill>
                  <a:schemeClr val="accent5"/>
                </a:solidFill>
              </a:rPr>
              <a:t>dailatem@gmail.com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AF1A59-6A3A-A49D-E599-DA422E15DC81}"/>
              </a:ext>
            </a:extLst>
          </p:cNvPr>
          <p:cNvSpPr txBox="1"/>
          <p:nvPr/>
        </p:nvSpPr>
        <p:spPr>
          <a:xfrm>
            <a:off x="7353299" y="10846114"/>
            <a:ext cx="4835525" cy="6686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5000"/>
              </a:lnSpc>
              <a:spcBef>
                <a:spcPts val="1200"/>
              </a:spcBef>
              <a:spcAft>
                <a:spcPts val="600"/>
              </a:spcAft>
              <a:defRPr sz="2500" spc="300">
                <a:latin typeface="Poppins Light" pitchFamily="2" charset="77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pPr algn="ctr"/>
            <a:r>
              <a:rPr lang="en-US" sz="2800" dirty="0">
                <a:solidFill>
                  <a:schemeClr val="accent5"/>
                </a:solidFill>
              </a:rPr>
              <a:t>jrnewkirk@gmail.com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889F44-2F95-B376-52D0-41C59086220B}"/>
              </a:ext>
            </a:extLst>
          </p:cNvPr>
          <p:cNvSpPr txBox="1"/>
          <p:nvPr/>
        </p:nvSpPr>
        <p:spPr>
          <a:xfrm>
            <a:off x="13645164" y="10033220"/>
            <a:ext cx="4053628" cy="6878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tx2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pc="300" dirty="0"/>
              <a:t>Website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4968F4-A0C5-CA52-702C-A3CA348664A9}"/>
              </a:ext>
            </a:extLst>
          </p:cNvPr>
          <p:cNvSpPr txBox="1"/>
          <p:nvPr/>
        </p:nvSpPr>
        <p:spPr>
          <a:xfrm>
            <a:off x="1602789" y="10033220"/>
            <a:ext cx="4405484" cy="6878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tx2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pc="300" dirty="0"/>
              <a:t>Contact e-mail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50A666-F367-2AE3-C29D-B769BE488E73}"/>
              </a:ext>
            </a:extLst>
          </p:cNvPr>
          <p:cNvSpPr txBox="1"/>
          <p:nvPr/>
        </p:nvSpPr>
        <p:spPr>
          <a:xfrm>
            <a:off x="19246008" y="10033220"/>
            <a:ext cx="4054068" cy="6878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tx2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pc="300" dirty="0"/>
              <a:t>Phone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A31595-0777-F139-B4AC-C2D068A714C3}"/>
              </a:ext>
            </a:extLst>
          </p:cNvPr>
          <p:cNvSpPr txBox="1"/>
          <p:nvPr/>
        </p:nvSpPr>
        <p:spPr>
          <a:xfrm>
            <a:off x="7904683" y="10027128"/>
            <a:ext cx="4405484" cy="6878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tx2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pc="300" dirty="0"/>
              <a:t>Contact e-mail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F52A386-9CAF-FE7C-73D7-CBCED5338961}"/>
              </a:ext>
            </a:extLst>
          </p:cNvPr>
          <p:cNvSpPr txBox="1"/>
          <p:nvPr/>
        </p:nvSpPr>
        <p:spPr>
          <a:xfrm>
            <a:off x="1520826" y="1330143"/>
            <a:ext cx="21336000" cy="1415772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lnSpc>
                <a:spcPts val="9560"/>
              </a:lnSpc>
              <a:defRPr sz="8000" b="1" spc="300">
                <a:solidFill>
                  <a:schemeClr val="tx2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dirty="0"/>
              <a:t>Let’s Work Together!</a:t>
            </a:r>
          </a:p>
        </p:txBody>
      </p:sp>
    </p:spTree>
    <p:extLst>
      <p:ext uri="{BB962C8B-B14F-4D97-AF65-F5344CB8AC3E}">
        <p14:creationId xmlns:p14="http://schemas.microsoft.com/office/powerpoint/2010/main" val="2208400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CAF5BD7-C7E4-10F2-A594-2329AB0B0F61}"/>
              </a:ext>
            </a:extLst>
          </p:cNvPr>
          <p:cNvCxnSpPr>
            <a:cxnSpLocks/>
          </p:cNvCxnSpPr>
          <p:nvPr/>
        </p:nvCxnSpPr>
        <p:spPr>
          <a:xfrm>
            <a:off x="1520825" y="12658662"/>
            <a:ext cx="2133600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2A3EC84-F618-515C-37EB-3443375E5D93}"/>
              </a:ext>
            </a:extLst>
          </p:cNvPr>
          <p:cNvSpPr txBox="1"/>
          <p:nvPr/>
        </p:nvSpPr>
        <p:spPr>
          <a:xfrm>
            <a:off x="1555994" y="3872469"/>
            <a:ext cx="14353159" cy="645176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6900" b="1" spc="300">
                <a:solidFill>
                  <a:schemeClr val="tx2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19000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20" name="Text">
            <a:extLst>
              <a:ext uri="{FF2B5EF4-FFF2-40B4-BE49-F238E27FC236}">
                <a16:creationId xmlns:a16="http://schemas.microsoft.com/office/drawing/2014/main" id="{CF300CAC-8B3F-B80D-448B-8CD6F1367A7E}"/>
              </a:ext>
            </a:extLst>
          </p:cNvPr>
          <p:cNvSpPr txBox="1">
            <a:spLocks/>
          </p:cNvSpPr>
          <p:nvPr/>
        </p:nvSpPr>
        <p:spPr>
          <a:xfrm>
            <a:off x="7413378" y="7858876"/>
            <a:ext cx="9185493" cy="16989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5000"/>
              </a:lnSpc>
              <a:spcBef>
                <a:spcPts val="1200"/>
              </a:spcBef>
              <a:spcAft>
                <a:spcPts val="600"/>
              </a:spcAft>
              <a:defRPr sz="2900" spc="300">
                <a:latin typeface="Poppins ExtraLight" pitchFamily="2" charset="77"/>
                <a:cs typeface="Poppins ExtraLight" pitchFamily="2" charset="77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48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For Kickstarting</a:t>
            </a:r>
            <a:br>
              <a:rPr lang="en-US" sz="48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</a:br>
            <a:r>
              <a:rPr lang="en-US" sz="48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Your Journey with us.</a:t>
            </a:r>
            <a:endParaRPr lang="en-US" sz="5400" dirty="0">
              <a:solidFill>
                <a:schemeClr val="bg1"/>
              </a:solidFill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BB2798-1C5A-A869-D3F0-A4A946FFFD5B}"/>
              </a:ext>
            </a:extLst>
          </p:cNvPr>
          <p:cNvSpPr txBox="1"/>
          <p:nvPr/>
        </p:nvSpPr>
        <p:spPr>
          <a:xfrm>
            <a:off x="1464554" y="532484"/>
            <a:ext cx="5258899" cy="7093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200" b="0" i="0" spc="-30" baseline="0">
                <a:solidFill>
                  <a:schemeClr val="tx2"/>
                </a:solidFill>
                <a:effectLst/>
                <a:latin typeface="Montserrat Medium" pitchFamily="2" charset="77"/>
                <a:ea typeface="Montserrat"/>
                <a:cs typeface="Poppins Medium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pPr>
              <a:lnSpc>
                <a:spcPct val="110000"/>
              </a:lnSpc>
            </a:pPr>
            <a:r>
              <a:rPr lang="en-US" sz="3100" spc="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We hope you liked it!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99AC5B-51D3-75EE-6947-44C0D5BA915C}"/>
              </a:ext>
            </a:extLst>
          </p:cNvPr>
          <p:cNvSpPr txBox="1"/>
          <p:nvPr/>
        </p:nvSpPr>
        <p:spPr>
          <a:xfrm>
            <a:off x="20727915" y="550727"/>
            <a:ext cx="2742020" cy="7093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200" b="0" i="0" spc="-30" baseline="0">
                <a:solidFill>
                  <a:schemeClr val="tx2"/>
                </a:solidFill>
                <a:effectLst/>
                <a:latin typeface="Montserrat Medium" pitchFamily="2" charset="77"/>
                <a:ea typeface="Montserrat"/>
                <a:cs typeface="Poppins Medium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pPr>
              <a:lnSpc>
                <a:spcPct val="110000"/>
              </a:lnSpc>
            </a:pPr>
            <a:r>
              <a:rPr lang="en-US" sz="3100" spc="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Feb 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718ACE-1557-0DE5-92A6-8AF82947BC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3671" y="4183534"/>
            <a:ext cx="8406263" cy="671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06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Placeholder 80" descr="A close-up of a shoe&#10;&#10;Description automatically generated">
            <a:extLst>
              <a:ext uri="{FF2B5EF4-FFF2-40B4-BE49-F238E27FC236}">
                <a16:creationId xmlns:a16="http://schemas.microsoft.com/office/drawing/2014/main" id="{27F38687-B912-954C-80B2-6386B5BAF0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" b="4"/>
          <a:stretch/>
        </p:blipFill>
        <p:spPr>
          <a:xfrm>
            <a:off x="-572745" y="0"/>
            <a:ext cx="24950395" cy="13716000"/>
          </a:xfrm>
        </p:spPr>
      </p:pic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80309318-DD9A-31B2-FD36-C3F4C8C3902D}"/>
              </a:ext>
            </a:extLst>
          </p:cNvPr>
          <p:cNvSpPr/>
          <p:nvPr/>
        </p:nvSpPr>
        <p:spPr>
          <a:xfrm>
            <a:off x="2819979" y="6629738"/>
            <a:ext cx="5605669" cy="4588505"/>
          </a:xfrm>
          <a:prstGeom prst="roundRect">
            <a:avLst>
              <a:gd name="adj" fmla="val 8156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oppins" pitchFamily="2" charset="77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6162AE2-55A7-7FAC-CE56-278B24DBD9F1}"/>
              </a:ext>
            </a:extLst>
          </p:cNvPr>
          <p:cNvGrpSpPr/>
          <p:nvPr/>
        </p:nvGrpSpPr>
        <p:grpSpPr>
          <a:xfrm>
            <a:off x="3493080" y="5581478"/>
            <a:ext cx="531807" cy="531807"/>
            <a:chOff x="9248075" y="6180152"/>
            <a:chExt cx="1260173" cy="1260173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D72A5E3-7A27-0E63-1130-8E3F624CF003}"/>
                </a:ext>
              </a:extLst>
            </p:cNvPr>
            <p:cNvSpPr/>
            <p:nvPr/>
          </p:nvSpPr>
          <p:spPr>
            <a:xfrm>
              <a:off x="9248075" y="6180152"/>
              <a:ext cx="1260173" cy="12601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oppins" pitchFamily="2" charset="77"/>
              </a:endParaRPr>
            </a:p>
          </p:txBody>
        </p:sp>
        <p:sp>
          <p:nvSpPr>
            <p:cNvPr id="53" name="ARROW">
              <a:extLst>
                <a:ext uri="{FF2B5EF4-FFF2-40B4-BE49-F238E27FC236}">
                  <a16:creationId xmlns:a16="http://schemas.microsoft.com/office/drawing/2014/main" id="{359D7C54-529C-4067-0E03-81303A5A12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77946" y="6533176"/>
              <a:ext cx="316767" cy="554124"/>
            </a:xfrm>
            <a:custGeom>
              <a:avLst/>
              <a:gdLst>
                <a:gd name="connsiteX0" fmla="*/ 20868 w 166487"/>
                <a:gd name="connsiteY0" fmla="*/ 0 h 291238"/>
                <a:gd name="connsiteX1" fmla="*/ 35623 w 166487"/>
                <a:gd name="connsiteY1" fmla="*/ 6112 h 291238"/>
                <a:gd name="connsiteX2" fmla="*/ 160375 w 166487"/>
                <a:gd name="connsiteY2" fmla="*/ 130864 h 291238"/>
                <a:gd name="connsiteX3" fmla="*/ 160375 w 166487"/>
                <a:gd name="connsiteY3" fmla="*/ 130864 h 291238"/>
                <a:gd name="connsiteX4" fmla="*/ 164959 w 166487"/>
                <a:gd name="connsiteY4" fmla="*/ 137767 h 291238"/>
                <a:gd name="connsiteX5" fmla="*/ 160375 w 166487"/>
                <a:gd name="connsiteY5" fmla="*/ 160375 h 291238"/>
                <a:gd name="connsiteX6" fmla="*/ 35623 w 166487"/>
                <a:gd name="connsiteY6" fmla="*/ 285127 h 291238"/>
                <a:gd name="connsiteX7" fmla="*/ 6112 w 166487"/>
                <a:gd name="connsiteY7" fmla="*/ 285127 h 291238"/>
                <a:gd name="connsiteX8" fmla="*/ 6112 w 166487"/>
                <a:gd name="connsiteY8" fmla="*/ 255616 h 291238"/>
                <a:gd name="connsiteX9" fmla="*/ 116108 w 166487"/>
                <a:gd name="connsiteY9" fmla="*/ 145620 h 291238"/>
                <a:gd name="connsiteX10" fmla="*/ 6111 w 166487"/>
                <a:gd name="connsiteY10" fmla="*/ 35623 h 291238"/>
                <a:gd name="connsiteX11" fmla="*/ 6111 w 166487"/>
                <a:gd name="connsiteY11" fmla="*/ 6112 h 291238"/>
                <a:gd name="connsiteX12" fmla="*/ 6112 w 166487"/>
                <a:gd name="connsiteY12" fmla="*/ 6112 h 291238"/>
                <a:gd name="connsiteX13" fmla="*/ 20868 w 166487"/>
                <a:gd name="connsiteY13" fmla="*/ 0 h 29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6487" h="291238">
                  <a:moveTo>
                    <a:pt x="20868" y="0"/>
                  </a:moveTo>
                  <a:cubicBezTo>
                    <a:pt x="26208" y="0"/>
                    <a:pt x="31549" y="2038"/>
                    <a:pt x="35623" y="6112"/>
                  </a:cubicBezTo>
                  <a:lnTo>
                    <a:pt x="160375" y="130864"/>
                  </a:lnTo>
                  <a:lnTo>
                    <a:pt x="160375" y="130864"/>
                  </a:lnTo>
                  <a:lnTo>
                    <a:pt x="164959" y="137767"/>
                  </a:lnTo>
                  <a:cubicBezTo>
                    <a:pt x="168015" y="145303"/>
                    <a:pt x="166487" y="154263"/>
                    <a:pt x="160375" y="160375"/>
                  </a:cubicBezTo>
                  <a:lnTo>
                    <a:pt x="35623" y="285127"/>
                  </a:lnTo>
                  <a:cubicBezTo>
                    <a:pt x="27474" y="293276"/>
                    <a:pt x="14261" y="293276"/>
                    <a:pt x="6112" y="285127"/>
                  </a:cubicBezTo>
                  <a:cubicBezTo>
                    <a:pt x="-2038" y="276978"/>
                    <a:pt x="-2038" y="263765"/>
                    <a:pt x="6112" y="255616"/>
                  </a:cubicBezTo>
                  <a:lnTo>
                    <a:pt x="116108" y="145620"/>
                  </a:lnTo>
                  <a:lnTo>
                    <a:pt x="6111" y="35623"/>
                  </a:lnTo>
                  <a:cubicBezTo>
                    <a:pt x="-2038" y="27474"/>
                    <a:pt x="-2038" y="14261"/>
                    <a:pt x="6111" y="6112"/>
                  </a:cubicBezTo>
                  <a:lnTo>
                    <a:pt x="6112" y="6112"/>
                  </a:lnTo>
                  <a:cubicBezTo>
                    <a:pt x="10187" y="2038"/>
                    <a:pt x="15527" y="0"/>
                    <a:pt x="208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  <a:latin typeface="Poppins" pitchFamily="2" charset="77"/>
                <a:cs typeface="Plus Jakarta Sans" pitchFamily="2" charset="0"/>
              </a:endParaRPr>
            </a:p>
          </p:txBody>
        </p:sp>
      </p:grp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5BD3274F-D194-EE62-5B86-178353B7DFCF}"/>
              </a:ext>
            </a:extLst>
          </p:cNvPr>
          <p:cNvSpPr/>
          <p:nvPr/>
        </p:nvSpPr>
        <p:spPr>
          <a:xfrm>
            <a:off x="9450941" y="6629738"/>
            <a:ext cx="5605669" cy="4588505"/>
          </a:xfrm>
          <a:prstGeom prst="roundRect">
            <a:avLst>
              <a:gd name="adj" fmla="val 8156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oppins" pitchFamily="2" charset="77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349DA49-5CF5-7616-A3AF-509C6FDD8025}"/>
              </a:ext>
            </a:extLst>
          </p:cNvPr>
          <p:cNvGrpSpPr/>
          <p:nvPr/>
        </p:nvGrpSpPr>
        <p:grpSpPr>
          <a:xfrm>
            <a:off x="10346466" y="5581478"/>
            <a:ext cx="531807" cy="531807"/>
            <a:chOff x="9248075" y="6180152"/>
            <a:chExt cx="1260173" cy="1260173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D44D88AC-8818-1FE0-5A46-CA2DF5F62B79}"/>
                </a:ext>
              </a:extLst>
            </p:cNvPr>
            <p:cNvSpPr/>
            <p:nvPr/>
          </p:nvSpPr>
          <p:spPr>
            <a:xfrm>
              <a:off x="9248075" y="6180152"/>
              <a:ext cx="1260173" cy="12601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oppins" pitchFamily="2" charset="77"/>
              </a:endParaRPr>
            </a:p>
          </p:txBody>
        </p:sp>
        <p:sp>
          <p:nvSpPr>
            <p:cNvPr id="67" name="ARROW">
              <a:extLst>
                <a:ext uri="{FF2B5EF4-FFF2-40B4-BE49-F238E27FC236}">
                  <a16:creationId xmlns:a16="http://schemas.microsoft.com/office/drawing/2014/main" id="{0DDA34B7-A063-A0D6-4038-752A952123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77946" y="6533176"/>
              <a:ext cx="316767" cy="554124"/>
            </a:xfrm>
            <a:custGeom>
              <a:avLst/>
              <a:gdLst>
                <a:gd name="connsiteX0" fmla="*/ 20868 w 166487"/>
                <a:gd name="connsiteY0" fmla="*/ 0 h 291238"/>
                <a:gd name="connsiteX1" fmla="*/ 35623 w 166487"/>
                <a:gd name="connsiteY1" fmla="*/ 6112 h 291238"/>
                <a:gd name="connsiteX2" fmla="*/ 160375 w 166487"/>
                <a:gd name="connsiteY2" fmla="*/ 130864 h 291238"/>
                <a:gd name="connsiteX3" fmla="*/ 160375 w 166487"/>
                <a:gd name="connsiteY3" fmla="*/ 130864 h 291238"/>
                <a:gd name="connsiteX4" fmla="*/ 164959 w 166487"/>
                <a:gd name="connsiteY4" fmla="*/ 137767 h 291238"/>
                <a:gd name="connsiteX5" fmla="*/ 160375 w 166487"/>
                <a:gd name="connsiteY5" fmla="*/ 160375 h 291238"/>
                <a:gd name="connsiteX6" fmla="*/ 35623 w 166487"/>
                <a:gd name="connsiteY6" fmla="*/ 285127 h 291238"/>
                <a:gd name="connsiteX7" fmla="*/ 6112 w 166487"/>
                <a:gd name="connsiteY7" fmla="*/ 285127 h 291238"/>
                <a:gd name="connsiteX8" fmla="*/ 6112 w 166487"/>
                <a:gd name="connsiteY8" fmla="*/ 255616 h 291238"/>
                <a:gd name="connsiteX9" fmla="*/ 116108 w 166487"/>
                <a:gd name="connsiteY9" fmla="*/ 145620 h 291238"/>
                <a:gd name="connsiteX10" fmla="*/ 6111 w 166487"/>
                <a:gd name="connsiteY10" fmla="*/ 35623 h 291238"/>
                <a:gd name="connsiteX11" fmla="*/ 6111 w 166487"/>
                <a:gd name="connsiteY11" fmla="*/ 6112 h 291238"/>
                <a:gd name="connsiteX12" fmla="*/ 6112 w 166487"/>
                <a:gd name="connsiteY12" fmla="*/ 6112 h 291238"/>
                <a:gd name="connsiteX13" fmla="*/ 20868 w 166487"/>
                <a:gd name="connsiteY13" fmla="*/ 0 h 29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6487" h="291238">
                  <a:moveTo>
                    <a:pt x="20868" y="0"/>
                  </a:moveTo>
                  <a:cubicBezTo>
                    <a:pt x="26208" y="0"/>
                    <a:pt x="31549" y="2038"/>
                    <a:pt x="35623" y="6112"/>
                  </a:cubicBezTo>
                  <a:lnTo>
                    <a:pt x="160375" y="130864"/>
                  </a:lnTo>
                  <a:lnTo>
                    <a:pt x="160375" y="130864"/>
                  </a:lnTo>
                  <a:lnTo>
                    <a:pt x="164959" y="137767"/>
                  </a:lnTo>
                  <a:cubicBezTo>
                    <a:pt x="168015" y="145303"/>
                    <a:pt x="166487" y="154263"/>
                    <a:pt x="160375" y="160375"/>
                  </a:cubicBezTo>
                  <a:lnTo>
                    <a:pt x="35623" y="285127"/>
                  </a:lnTo>
                  <a:cubicBezTo>
                    <a:pt x="27474" y="293276"/>
                    <a:pt x="14261" y="293276"/>
                    <a:pt x="6112" y="285127"/>
                  </a:cubicBezTo>
                  <a:cubicBezTo>
                    <a:pt x="-2038" y="276978"/>
                    <a:pt x="-2038" y="263765"/>
                    <a:pt x="6112" y="255616"/>
                  </a:cubicBezTo>
                  <a:lnTo>
                    <a:pt x="116108" y="145620"/>
                  </a:lnTo>
                  <a:lnTo>
                    <a:pt x="6111" y="35623"/>
                  </a:lnTo>
                  <a:cubicBezTo>
                    <a:pt x="-2038" y="27474"/>
                    <a:pt x="-2038" y="14261"/>
                    <a:pt x="6111" y="6112"/>
                  </a:cubicBezTo>
                  <a:lnTo>
                    <a:pt x="6112" y="6112"/>
                  </a:lnTo>
                  <a:cubicBezTo>
                    <a:pt x="10187" y="2038"/>
                    <a:pt x="15527" y="0"/>
                    <a:pt x="20868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  <a:latin typeface="Poppins" pitchFamily="2" charset="77"/>
                <a:cs typeface="Plus Jakarta Sans" pitchFamily="2" charset="0"/>
              </a:endParaRPr>
            </a:p>
          </p:txBody>
        </p:sp>
      </p:grp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CA625D13-F83E-15C1-4A5F-CBF18C1E0257}"/>
              </a:ext>
            </a:extLst>
          </p:cNvPr>
          <p:cNvSpPr/>
          <p:nvPr/>
        </p:nvSpPr>
        <p:spPr>
          <a:xfrm>
            <a:off x="16017279" y="6629738"/>
            <a:ext cx="5605669" cy="4588505"/>
          </a:xfrm>
          <a:prstGeom prst="roundRect">
            <a:avLst>
              <a:gd name="adj" fmla="val 8156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oppins" pitchFamily="2" charset="77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EEE62C3-F92C-2DB5-C002-5C68A2FE5197}"/>
              </a:ext>
            </a:extLst>
          </p:cNvPr>
          <p:cNvGrpSpPr/>
          <p:nvPr/>
        </p:nvGrpSpPr>
        <p:grpSpPr>
          <a:xfrm>
            <a:off x="16863375" y="5581478"/>
            <a:ext cx="531807" cy="531807"/>
            <a:chOff x="9248075" y="6180152"/>
            <a:chExt cx="1260173" cy="1260173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7A6EE08C-32EE-770E-0EBF-37B980C33FFA}"/>
                </a:ext>
              </a:extLst>
            </p:cNvPr>
            <p:cNvSpPr/>
            <p:nvPr/>
          </p:nvSpPr>
          <p:spPr>
            <a:xfrm>
              <a:off x="9248075" y="6180152"/>
              <a:ext cx="1260173" cy="12601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oppins" pitchFamily="2" charset="77"/>
              </a:endParaRPr>
            </a:p>
          </p:txBody>
        </p:sp>
        <p:sp>
          <p:nvSpPr>
            <p:cNvPr id="73" name="ARROW">
              <a:extLst>
                <a:ext uri="{FF2B5EF4-FFF2-40B4-BE49-F238E27FC236}">
                  <a16:creationId xmlns:a16="http://schemas.microsoft.com/office/drawing/2014/main" id="{4AA2D02C-36E3-182B-4242-87F8F78403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77946" y="6533176"/>
              <a:ext cx="316767" cy="554124"/>
            </a:xfrm>
            <a:custGeom>
              <a:avLst/>
              <a:gdLst>
                <a:gd name="connsiteX0" fmla="*/ 20868 w 166487"/>
                <a:gd name="connsiteY0" fmla="*/ 0 h 291238"/>
                <a:gd name="connsiteX1" fmla="*/ 35623 w 166487"/>
                <a:gd name="connsiteY1" fmla="*/ 6112 h 291238"/>
                <a:gd name="connsiteX2" fmla="*/ 160375 w 166487"/>
                <a:gd name="connsiteY2" fmla="*/ 130864 h 291238"/>
                <a:gd name="connsiteX3" fmla="*/ 160375 w 166487"/>
                <a:gd name="connsiteY3" fmla="*/ 130864 h 291238"/>
                <a:gd name="connsiteX4" fmla="*/ 164959 w 166487"/>
                <a:gd name="connsiteY4" fmla="*/ 137767 h 291238"/>
                <a:gd name="connsiteX5" fmla="*/ 160375 w 166487"/>
                <a:gd name="connsiteY5" fmla="*/ 160375 h 291238"/>
                <a:gd name="connsiteX6" fmla="*/ 35623 w 166487"/>
                <a:gd name="connsiteY6" fmla="*/ 285127 h 291238"/>
                <a:gd name="connsiteX7" fmla="*/ 6112 w 166487"/>
                <a:gd name="connsiteY7" fmla="*/ 285127 h 291238"/>
                <a:gd name="connsiteX8" fmla="*/ 6112 w 166487"/>
                <a:gd name="connsiteY8" fmla="*/ 255616 h 291238"/>
                <a:gd name="connsiteX9" fmla="*/ 116108 w 166487"/>
                <a:gd name="connsiteY9" fmla="*/ 145620 h 291238"/>
                <a:gd name="connsiteX10" fmla="*/ 6111 w 166487"/>
                <a:gd name="connsiteY10" fmla="*/ 35623 h 291238"/>
                <a:gd name="connsiteX11" fmla="*/ 6111 w 166487"/>
                <a:gd name="connsiteY11" fmla="*/ 6112 h 291238"/>
                <a:gd name="connsiteX12" fmla="*/ 6112 w 166487"/>
                <a:gd name="connsiteY12" fmla="*/ 6112 h 291238"/>
                <a:gd name="connsiteX13" fmla="*/ 20868 w 166487"/>
                <a:gd name="connsiteY13" fmla="*/ 0 h 29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6487" h="291238">
                  <a:moveTo>
                    <a:pt x="20868" y="0"/>
                  </a:moveTo>
                  <a:cubicBezTo>
                    <a:pt x="26208" y="0"/>
                    <a:pt x="31549" y="2038"/>
                    <a:pt x="35623" y="6112"/>
                  </a:cubicBezTo>
                  <a:lnTo>
                    <a:pt x="160375" y="130864"/>
                  </a:lnTo>
                  <a:lnTo>
                    <a:pt x="160375" y="130864"/>
                  </a:lnTo>
                  <a:lnTo>
                    <a:pt x="164959" y="137767"/>
                  </a:lnTo>
                  <a:cubicBezTo>
                    <a:pt x="168015" y="145303"/>
                    <a:pt x="166487" y="154263"/>
                    <a:pt x="160375" y="160375"/>
                  </a:cubicBezTo>
                  <a:lnTo>
                    <a:pt x="35623" y="285127"/>
                  </a:lnTo>
                  <a:cubicBezTo>
                    <a:pt x="27474" y="293276"/>
                    <a:pt x="14261" y="293276"/>
                    <a:pt x="6112" y="285127"/>
                  </a:cubicBezTo>
                  <a:cubicBezTo>
                    <a:pt x="-2038" y="276978"/>
                    <a:pt x="-2038" y="263765"/>
                    <a:pt x="6112" y="255616"/>
                  </a:cubicBezTo>
                  <a:lnTo>
                    <a:pt x="116108" y="145620"/>
                  </a:lnTo>
                  <a:lnTo>
                    <a:pt x="6111" y="35623"/>
                  </a:lnTo>
                  <a:cubicBezTo>
                    <a:pt x="-2038" y="27474"/>
                    <a:pt x="-2038" y="14261"/>
                    <a:pt x="6111" y="6112"/>
                  </a:cubicBezTo>
                  <a:lnTo>
                    <a:pt x="6112" y="6112"/>
                  </a:lnTo>
                  <a:cubicBezTo>
                    <a:pt x="10187" y="2038"/>
                    <a:pt x="15527" y="0"/>
                    <a:pt x="208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  <a:latin typeface="Poppins" pitchFamily="2" charset="77"/>
                <a:cs typeface="Plus Jakarta Sans" pitchFamily="2" charset="0"/>
              </a:endParaRPr>
            </a:p>
          </p:txBody>
        </p:sp>
      </p:grp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F256A82-1128-516C-E6F6-933AAD66492C}"/>
              </a:ext>
            </a:extLst>
          </p:cNvPr>
          <p:cNvCxnSpPr>
            <a:cxnSpLocks/>
          </p:cNvCxnSpPr>
          <p:nvPr/>
        </p:nvCxnSpPr>
        <p:spPr>
          <a:xfrm>
            <a:off x="1520825" y="12658662"/>
            <a:ext cx="21336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BC981DED-1EDA-784B-3E16-A76DF0A6B9C4}"/>
              </a:ext>
            </a:extLst>
          </p:cNvPr>
          <p:cNvSpPr txBox="1">
            <a:spLocks/>
          </p:cNvSpPr>
          <p:nvPr/>
        </p:nvSpPr>
        <p:spPr>
          <a:xfrm>
            <a:off x="3213001" y="7225929"/>
            <a:ext cx="4819624" cy="37616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just">
              <a:lnSpc>
                <a:spcPct val="145000"/>
              </a:lnSpc>
              <a:spcBef>
                <a:spcPts val="1200"/>
              </a:spcBef>
              <a:spcAft>
                <a:spcPts val="600"/>
              </a:spcAft>
              <a:defRPr sz="2500" spc="30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pPr algn="ctr"/>
            <a:r>
              <a:rPr lang="en-US" b="1" dirty="0">
                <a:solidFill>
                  <a:schemeClr val="accent5"/>
                </a:solidFill>
              </a:rPr>
              <a:t>CAAHEP</a:t>
            </a: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 STANDARD III. C</a:t>
            </a:r>
          </a:p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APPENDAGE A</a:t>
            </a:r>
          </a:p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CURRICULUM </a:t>
            </a:r>
          </a:p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DISTANCE LEARNING</a:t>
            </a:r>
          </a:p>
          <a:p>
            <a:pPr algn="ctr"/>
            <a:endParaRPr lang="en-US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7E9DCCA-2F35-53A4-CB51-F27BCCCBC109}"/>
              </a:ext>
            </a:extLst>
          </p:cNvPr>
          <p:cNvSpPr txBox="1">
            <a:spLocks/>
          </p:cNvSpPr>
          <p:nvPr/>
        </p:nvSpPr>
        <p:spPr>
          <a:xfrm>
            <a:off x="9843963" y="7225929"/>
            <a:ext cx="4819624" cy="29729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just">
              <a:lnSpc>
                <a:spcPct val="145000"/>
              </a:lnSpc>
              <a:spcBef>
                <a:spcPts val="1200"/>
              </a:spcBef>
              <a:spcAft>
                <a:spcPts val="600"/>
              </a:spcAft>
              <a:defRPr sz="2500" spc="30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CAAHEP STANDARD IV. B</a:t>
            </a:r>
          </a:p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APPENDAGE B</a:t>
            </a:r>
          </a:p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OUTCOME ASSESSMENT</a:t>
            </a:r>
          </a:p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THE FOUR (4)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0E73946-DE42-DB25-EB8D-25C4BBB8E10C}"/>
              </a:ext>
            </a:extLst>
          </p:cNvPr>
          <p:cNvSpPr txBox="1">
            <a:spLocks/>
          </p:cNvSpPr>
          <p:nvPr/>
        </p:nvSpPr>
        <p:spPr>
          <a:xfrm>
            <a:off x="16410301" y="7225929"/>
            <a:ext cx="4819624" cy="29729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just">
              <a:lnSpc>
                <a:spcPct val="145000"/>
              </a:lnSpc>
              <a:spcBef>
                <a:spcPts val="1200"/>
              </a:spcBef>
              <a:spcAft>
                <a:spcPts val="600"/>
              </a:spcAft>
              <a:defRPr sz="2500" spc="30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“VART CONCEPT”</a:t>
            </a:r>
          </a:p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EVERYTHING</a:t>
            </a:r>
          </a:p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🔑“CREATE VALUE”🔑</a:t>
            </a:r>
          </a:p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SUCCESS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94B2305-151C-C6DF-CA6F-08D547339AB0}"/>
              </a:ext>
            </a:extLst>
          </p:cNvPr>
          <p:cNvSpPr txBox="1"/>
          <p:nvPr/>
        </p:nvSpPr>
        <p:spPr>
          <a:xfrm>
            <a:off x="4247362" y="5521138"/>
            <a:ext cx="2494833" cy="6878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tx2"/>
                </a:solidFill>
                <a:latin typeface="Montserrat" pitchFamily="2" charset="77"/>
                <a:ea typeface="Arimo" panose="020B0604020202020204" pitchFamily="34" charset="0"/>
                <a:cs typeface="Space Grotesk" pitchFamily="2" charset="77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3600" dirty="0">
                <a:solidFill>
                  <a:schemeClr val="accent2"/>
                </a:solidFill>
                <a:latin typeface="Poppins" pitchFamily="2" charset="77"/>
                <a:cs typeface="Poppins" pitchFamily="2" charset="77"/>
              </a:rPr>
              <a:t>DIDACTIC	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A4147B5-6DCF-54C9-FB29-B8A9853B71F3}"/>
              </a:ext>
            </a:extLst>
          </p:cNvPr>
          <p:cNvSpPr txBox="1"/>
          <p:nvPr/>
        </p:nvSpPr>
        <p:spPr>
          <a:xfrm>
            <a:off x="11014885" y="5521138"/>
            <a:ext cx="1973751" cy="6878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tx2"/>
                </a:solidFill>
                <a:latin typeface="Montserrat" pitchFamily="2" charset="77"/>
                <a:ea typeface="Arimo" panose="020B0604020202020204" pitchFamily="34" charset="0"/>
                <a:cs typeface="Space Grotesk" pitchFamily="2" charset="77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3600" dirty="0">
                <a:solidFill>
                  <a:schemeClr val="accent2"/>
                </a:solidFill>
                <a:latin typeface="Poppins" pitchFamily="2" charset="77"/>
                <a:cs typeface="Poppins" pitchFamily="2" charset="77"/>
              </a:rPr>
              <a:t>HYBRID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4EDF6FA-35AA-BCBC-4894-242B2AEB190D}"/>
              </a:ext>
            </a:extLst>
          </p:cNvPr>
          <p:cNvSpPr txBox="1"/>
          <p:nvPr/>
        </p:nvSpPr>
        <p:spPr>
          <a:xfrm>
            <a:off x="17572579" y="5581478"/>
            <a:ext cx="2494833" cy="6878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tx2"/>
                </a:solidFill>
                <a:latin typeface="Montserrat" pitchFamily="2" charset="77"/>
                <a:ea typeface="Arimo" panose="020B0604020202020204" pitchFamily="34" charset="0"/>
                <a:cs typeface="Space Grotesk" pitchFamily="2" charset="77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3600" dirty="0">
                <a:solidFill>
                  <a:schemeClr val="accent2"/>
                </a:solidFill>
                <a:latin typeface="Poppins" pitchFamily="2" charset="77"/>
                <a:cs typeface="Poppins" pitchFamily="2" charset="77"/>
              </a:rPr>
              <a:t>SOLUTION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06805E-0813-F010-E45F-07ACFEF1B52E}"/>
              </a:ext>
            </a:extLst>
          </p:cNvPr>
          <p:cNvSpPr txBox="1"/>
          <p:nvPr/>
        </p:nvSpPr>
        <p:spPr>
          <a:xfrm>
            <a:off x="1429385" y="462146"/>
            <a:ext cx="5258899" cy="8525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100" b="0" i="0" spc="0" baseline="0">
                <a:solidFill>
                  <a:schemeClr val="tx2"/>
                </a:solidFill>
                <a:effectLst/>
                <a:latin typeface="Poppins Light" pitchFamily="2" charset="77"/>
                <a:ea typeface="Montserrat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dirty="0"/>
              <a:t>This is our plan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960B01-A226-AD7F-9934-362BD848D3BC}"/>
              </a:ext>
            </a:extLst>
          </p:cNvPr>
          <p:cNvSpPr txBox="1"/>
          <p:nvPr/>
        </p:nvSpPr>
        <p:spPr>
          <a:xfrm>
            <a:off x="20692746" y="480389"/>
            <a:ext cx="2742020" cy="8525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100" b="0" i="0" spc="0" baseline="0">
                <a:solidFill>
                  <a:schemeClr val="tx2"/>
                </a:solidFill>
                <a:effectLst/>
                <a:latin typeface="Poppins Light" pitchFamily="2" charset="77"/>
                <a:ea typeface="Montserrat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dirty="0"/>
              <a:t>Feb 2025</a:t>
            </a:r>
          </a:p>
        </p:txBody>
      </p:sp>
      <p:sp>
        <p:nvSpPr>
          <p:cNvPr id="45" name="TITLE">
            <a:extLst>
              <a:ext uri="{FF2B5EF4-FFF2-40B4-BE49-F238E27FC236}">
                <a16:creationId xmlns:a16="http://schemas.microsoft.com/office/drawing/2014/main" id="{934F544E-C0B6-1AEC-45E3-FFBB56421812}"/>
              </a:ext>
            </a:extLst>
          </p:cNvPr>
          <p:cNvSpPr txBox="1"/>
          <p:nvPr/>
        </p:nvSpPr>
        <p:spPr>
          <a:xfrm>
            <a:off x="4332681" y="1671792"/>
            <a:ext cx="15712288" cy="2769989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lnSpc>
                <a:spcPct val="110000"/>
              </a:lnSpc>
              <a:defRPr sz="8000" b="1" spc="300">
                <a:solidFill>
                  <a:schemeClr val="tx2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defRPr>
            </a:lvl1pPr>
          </a:lstStyle>
          <a:p>
            <a:r>
              <a:rPr lang="en-US" dirty="0"/>
              <a:t>Things good programs don’t do!</a:t>
            </a:r>
          </a:p>
        </p:txBody>
      </p:sp>
    </p:spTree>
    <p:extLst>
      <p:ext uri="{BB962C8B-B14F-4D97-AF65-F5344CB8AC3E}">
        <p14:creationId xmlns:p14="http://schemas.microsoft.com/office/powerpoint/2010/main" val="2477746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 descr="A red shoe on a red background&#10;&#10;Description automatically generated">
            <a:extLst>
              <a:ext uri="{FF2B5EF4-FFF2-40B4-BE49-F238E27FC236}">
                <a16:creationId xmlns:a16="http://schemas.microsoft.com/office/drawing/2014/main" id="{A05BD665-6DB0-1112-AECD-3216BADACE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24377650" cy="13716000"/>
          </a:xfr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DB0FCDD-A45B-4D75-35EE-DB1040921988}"/>
              </a:ext>
            </a:extLst>
          </p:cNvPr>
          <p:cNvGrpSpPr/>
          <p:nvPr/>
        </p:nvGrpSpPr>
        <p:grpSpPr>
          <a:xfrm>
            <a:off x="13835370" y="9200898"/>
            <a:ext cx="531807" cy="531807"/>
            <a:chOff x="9248075" y="6180152"/>
            <a:chExt cx="1260173" cy="126017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3273F56-E967-E322-664F-177110E15C6B}"/>
                </a:ext>
              </a:extLst>
            </p:cNvPr>
            <p:cNvSpPr/>
            <p:nvPr/>
          </p:nvSpPr>
          <p:spPr>
            <a:xfrm>
              <a:off x="9248075" y="6180152"/>
              <a:ext cx="1260173" cy="12601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oppins" pitchFamily="2" charset="77"/>
              </a:endParaRPr>
            </a:p>
          </p:txBody>
        </p:sp>
        <p:sp>
          <p:nvSpPr>
            <p:cNvPr id="26" name="ARROW">
              <a:extLst>
                <a:ext uri="{FF2B5EF4-FFF2-40B4-BE49-F238E27FC236}">
                  <a16:creationId xmlns:a16="http://schemas.microsoft.com/office/drawing/2014/main" id="{E366CCC5-64DC-49C6-001A-AB71340652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77946" y="6533176"/>
              <a:ext cx="316767" cy="554124"/>
            </a:xfrm>
            <a:custGeom>
              <a:avLst/>
              <a:gdLst>
                <a:gd name="connsiteX0" fmla="*/ 20868 w 166487"/>
                <a:gd name="connsiteY0" fmla="*/ 0 h 291238"/>
                <a:gd name="connsiteX1" fmla="*/ 35623 w 166487"/>
                <a:gd name="connsiteY1" fmla="*/ 6112 h 291238"/>
                <a:gd name="connsiteX2" fmla="*/ 160375 w 166487"/>
                <a:gd name="connsiteY2" fmla="*/ 130864 h 291238"/>
                <a:gd name="connsiteX3" fmla="*/ 160375 w 166487"/>
                <a:gd name="connsiteY3" fmla="*/ 130864 h 291238"/>
                <a:gd name="connsiteX4" fmla="*/ 164959 w 166487"/>
                <a:gd name="connsiteY4" fmla="*/ 137767 h 291238"/>
                <a:gd name="connsiteX5" fmla="*/ 160375 w 166487"/>
                <a:gd name="connsiteY5" fmla="*/ 160375 h 291238"/>
                <a:gd name="connsiteX6" fmla="*/ 35623 w 166487"/>
                <a:gd name="connsiteY6" fmla="*/ 285127 h 291238"/>
                <a:gd name="connsiteX7" fmla="*/ 6112 w 166487"/>
                <a:gd name="connsiteY7" fmla="*/ 285127 h 291238"/>
                <a:gd name="connsiteX8" fmla="*/ 6112 w 166487"/>
                <a:gd name="connsiteY8" fmla="*/ 255616 h 291238"/>
                <a:gd name="connsiteX9" fmla="*/ 116108 w 166487"/>
                <a:gd name="connsiteY9" fmla="*/ 145620 h 291238"/>
                <a:gd name="connsiteX10" fmla="*/ 6111 w 166487"/>
                <a:gd name="connsiteY10" fmla="*/ 35623 h 291238"/>
                <a:gd name="connsiteX11" fmla="*/ 6111 w 166487"/>
                <a:gd name="connsiteY11" fmla="*/ 6112 h 291238"/>
                <a:gd name="connsiteX12" fmla="*/ 6112 w 166487"/>
                <a:gd name="connsiteY12" fmla="*/ 6112 h 291238"/>
                <a:gd name="connsiteX13" fmla="*/ 20868 w 166487"/>
                <a:gd name="connsiteY13" fmla="*/ 0 h 29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6487" h="291238">
                  <a:moveTo>
                    <a:pt x="20868" y="0"/>
                  </a:moveTo>
                  <a:cubicBezTo>
                    <a:pt x="26208" y="0"/>
                    <a:pt x="31549" y="2038"/>
                    <a:pt x="35623" y="6112"/>
                  </a:cubicBezTo>
                  <a:lnTo>
                    <a:pt x="160375" y="130864"/>
                  </a:lnTo>
                  <a:lnTo>
                    <a:pt x="160375" y="130864"/>
                  </a:lnTo>
                  <a:lnTo>
                    <a:pt x="164959" y="137767"/>
                  </a:lnTo>
                  <a:cubicBezTo>
                    <a:pt x="168015" y="145303"/>
                    <a:pt x="166487" y="154263"/>
                    <a:pt x="160375" y="160375"/>
                  </a:cubicBezTo>
                  <a:lnTo>
                    <a:pt x="35623" y="285127"/>
                  </a:lnTo>
                  <a:cubicBezTo>
                    <a:pt x="27474" y="293276"/>
                    <a:pt x="14261" y="293276"/>
                    <a:pt x="6112" y="285127"/>
                  </a:cubicBezTo>
                  <a:cubicBezTo>
                    <a:pt x="-2038" y="276978"/>
                    <a:pt x="-2038" y="263765"/>
                    <a:pt x="6112" y="255616"/>
                  </a:cubicBezTo>
                  <a:lnTo>
                    <a:pt x="116108" y="145620"/>
                  </a:lnTo>
                  <a:lnTo>
                    <a:pt x="6111" y="35623"/>
                  </a:lnTo>
                  <a:cubicBezTo>
                    <a:pt x="-2038" y="27474"/>
                    <a:pt x="-2038" y="14261"/>
                    <a:pt x="6111" y="6112"/>
                  </a:cubicBezTo>
                  <a:lnTo>
                    <a:pt x="6112" y="6112"/>
                  </a:lnTo>
                  <a:cubicBezTo>
                    <a:pt x="10187" y="2038"/>
                    <a:pt x="15527" y="0"/>
                    <a:pt x="20868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  <a:latin typeface="Poppins" pitchFamily="2" charset="77"/>
                <a:cs typeface="Plus Jakarta Sans" pitchFamily="2" charset="0"/>
              </a:endParaRP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F315A98-7F3F-EA99-B69F-54FC9929020A}"/>
              </a:ext>
            </a:extLst>
          </p:cNvPr>
          <p:cNvCxnSpPr>
            <a:cxnSpLocks/>
          </p:cNvCxnSpPr>
          <p:nvPr/>
        </p:nvCxnSpPr>
        <p:spPr>
          <a:xfrm>
            <a:off x="1520825" y="12658662"/>
            <a:ext cx="21336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EA45AF9-A2E8-5FB9-066C-401F5C0E3A16}"/>
              </a:ext>
            </a:extLst>
          </p:cNvPr>
          <p:cNvSpPr txBox="1"/>
          <p:nvPr/>
        </p:nvSpPr>
        <p:spPr>
          <a:xfrm>
            <a:off x="14493301" y="9137480"/>
            <a:ext cx="7292516" cy="62170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tx2"/>
                </a:solidFill>
                <a:latin typeface="Montserrat" pitchFamily="2" charset="77"/>
                <a:ea typeface="Arimo" panose="020B0604020202020204" pitchFamily="34" charset="0"/>
                <a:cs typeface="Space Grotesk" pitchFamily="2" charset="77"/>
              </a:defRPr>
            </a:lvl1pPr>
          </a:lstStyle>
          <a:p>
            <a:pPr>
              <a:lnSpc>
                <a:spcPct val="110000"/>
              </a:lnSpc>
            </a:pPr>
            <a:r>
              <a:rPr lang="en-US" b="0" spc="3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Let’s answer some questions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57004C5-93C3-099B-4FF1-B599FC2123C1}"/>
              </a:ext>
            </a:extLst>
          </p:cNvPr>
          <p:cNvSpPr txBox="1"/>
          <p:nvPr/>
        </p:nvSpPr>
        <p:spPr>
          <a:xfrm>
            <a:off x="1520825" y="-828515"/>
            <a:ext cx="5258899" cy="8525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200" b="0" i="0" spc="-30" baseline="0">
                <a:solidFill>
                  <a:schemeClr val="tx2"/>
                </a:solidFill>
                <a:effectLst/>
                <a:latin typeface="Montserrat Medium" pitchFamily="2" charset="77"/>
                <a:ea typeface="Montserrat"/>
                <a:cs typeface="Poppins Medium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sz="3100" spc="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Answering your questions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833F305-8B9E-C0DF-6CE7-DF20AF2E2FDF}"/>
              </a:ext>
            </a:extLst>
          </p:cNvPr>
          <p:cNvSpPr txBox="1"/>
          <p:nvPr/>
        </p:nvSpPr>
        <p:spPr>
          <a:xfrm>
            <a:off x="20692746" y="-852511"/>
            <a:ext cx="2742020" cy="8525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200" b="0" i="0" spc="-30" baseline="0">
                <a:solidFill>
                  <a:schemeClr val="tx2"/>
                </a:solidFill>
                <a:effectLst/>
                <a:latin typeface="Montserrat Medium" pitchFamily="2" charset="77"/>
                <a:ea typeface="Montserrat"/>
                <a:cs typeface="Poppins Medium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sz="3100" spc="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Feb 2025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4075AC73-2084-B7EF-FE90-A9F4C701B752}"/>
              </a:ext>
            </a:extLst>
          </p:cNvPr>
          <p:cNvSpPr txBox="1"/>
          <p:nvPr/>
        </p:nvSpPr>
        <p:spPr>
          <a:xfrm>
            <a:off x="13068935" y="981213"/>
            <a:ext cx="9291995" cy="544764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6900" b="1" spc="300">
                <a:solidFill>
                  <a:schemeClr val="tx2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16000" dirty="0">
                <a:solidFill>
                  <a:schemeClr val="bg1"/>
                </a:solidFill>
              </a:rPr>
              <a:t>Q&amp;A </a:t>
            </a:r>
          </a:p>
          <a:p>
            <a:pPr algn="ctr">
              <a:lnSpc>
                <a:spcPct val="110000"/>
              </a:lnSpc>
            </a:pPr>
            <a:r>
              <a:rPr lang="en-US" sz="16000" dirty="0">
                <a:solidFill>
                  <a:schemeClr val="bg1"/>
                </a:solidFill>
              </a:rPr>
              <a:t>session</a:t>
            </a:r>
          </a:p>
        </p:txBody>
      </p:sp>
    </p:spTree>
    <p:extLst>
      <p:ext uri="{BB962C8B-B14F-4D97-AF65-F5344CB8AC3E}">
        <p14:creationId xmlns:p14="http://schemas.microsoft.com/office/powerpoint/2010/main" val="2707318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Placeholder 63" descr="A close-up of a red shoe&#10;&#10;Description automatically generated">
            <a:extLst>
              <a:ext uri="{FF2B5EF4-FFF2-40B4-BE49-F238E27FC236}">
                <a16:creationId xmlns:a16="http://schemas.microsoft.com/office/drawing/2014/main" id="{4986D42A-447A-7A53-BDC2-63F87C6B7E8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D8A4C11-2F05-3FB3-DB2C-D1275765B20A}"/>
              </a:ext>
            </a:extLst>
          </p:cNvPr>
          <p:cNvCxnSpPr>
            <a:cxnSpLocks/>
          </p:cNvCxnSpPr>
          <p:nvPr/>
        </p:nvCxnSpPr>
        <p:spPr>
          <a:xfrm>
            <a:off x="13874934" y="12695238"/>
            <a:ext cx="865320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53D222B8-70ED-D563-2608-BE45AB029913}"/>
              </a:ext>
            </a:extLst>
          </p:cNvPr>
          <p:cNvSpPr txBox="1"/>
          <p:nvPr/>
        </p:nvSpPr>
        <p:spPr>
          <a:xfrm>
            <a:off x="1429385" y="462146"/>
            <a:ext cx="5258899" cy="8525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100" b="0" i="0" spc="0" baseline="0">
                <a:solidFill>
                  <a:schemeClr val="tx2"/>
                </a:solidFill>
                <a:effectLst/>
                <a:latin typeface="Poppins Light" pitchFamily="2" charset="77"/>
                <a:ea typeface="Montserrat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dirty="0"/>
              <a:t>VART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E4A4321-2D8E-3F8F-08BE-D218C67F9BA7}"/>
              </a:ext>
            </a:extLst>
          </p:cNvPr>
          <p:cNvSpPr txBox="1"/>
          <p:nvPr/>
        </p:nvSpPr>
        <p:spPr>
          <a:xfrm>
            <a:off x="20692746" y="480389"/>
            <a:ext cx="2441574" cy="8525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100" b="0" i="0" spc="0" baseline="0">
                <a:solidFill>
                  <a:schemeClr val="tx2"/>
                </a:solidFill>
                <a:effectLst/>
                <a:latin typeface="Poppins Light" pitchFamily="2" charset="77"/>
                <a:ea typeface="Montserrat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dirty="0"/>
              <a:t>Feb 2025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CB1002A-FDD9-B404-56F2-5EDEA370658A}"/>
              </a:ext>
            </a:extLst>
          </p:cNvPr>
          <p:cNvSpPr txBox="1"/>
          <p:nvPr/>
        </p:nvSpPr>
        <p:spPr>
          <a:xfrm>
            <a:off x="13597500" y="4687590"/>
            <a:ext cx="8238866" cy="74501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5000"/>
              </a:lnSpc>
              <a:spcBef>
                <a:spcPts val="1200"/>
              </a:spcBef>
              <a:spcAft>
                <a:spcPts val="600"/>
              </a:spcAft>
              <a:defRPr sz="2500" spc="300">
                <a:latin typeface="Poppins Light" pitchFamily="2" charset="77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sz="3000" dirty="0">
                <a:solidFill>
                  <a:schemeClr val="accent5"/>
                </a:solidFill>
              </a:rPr>
              <a:t>Getting students to respond to the  information we have!</a:t>
            </a:r>
          </a:p>
          <a:p>
            <a:r>
              <a:rPr lang="en-US" sz="3000" b="1" dirty="0">
                <a:solidFill>
                  <a:schemeClr val="accent5"/>
                </a:solidFill>
              </a:rPr>
              <a:t>VIDEO</a:t>
            </a:r>
            <a:r>
              <a:rPr lang="en-US" sz="3000" dirty="0">
                <a:solidFill>
                  <a:schemeClr val="accent5"/>
                </a:solidFill>
              </a:rPr>
              <a:t> – CPU / Laptop / iPad</a:t>
            </a:r>
          </a:p>
          <a:p>
            <a:r>
              <a:rPr lang="en-US" sz="3000" b="1" dirty="0">
                <a:solidFill>
                  <a:schemeClr val="accent5"/>
                </a:solidFill>
              </a:rPr>
              <a:t>AUDIENCE</a:t>
            </a:r>
            <a:r>
              <a:rPr lang="en-US" sz="3000" dirty="0">
                <a:solidFill>
                  <a:schemeClr val="accent5"/>
                </a:solidFill>
              </a:rPr>
              <a:t> – Android/ iPhone</a:t>
            </a:r>
          </a:p>
          <a:p>
            <a:r>
              <a:rPr lang="en-US" sz="3000" b="1" dirty="0">
                <a:solidFill>
                  <a:schemeClr val="accent5"/>
                </a:solidFill>
              </a:rPr>
              <a:t>RESPONSE</a:t>
            </a:r>
            <a:r>
              <a:rPr lang="en-US" sz="3000" dirty="0">
                <a:solidFill>
                  <a:schemeClr val="accent5"/>
                </a:solidFill>
              </a:rPr>
              <a:t> – Better / Bitter</a:t>
            </a:r>
          </a:p>
          <a:p>
            <a:r>
              <a:rPr lang="en-US" sz="3000" b="1" dirty="0">
                <a:solidFill>
                  <a:schemeClr val="accent5"/>
                </a:solidFill>
              </a:rPr>
              <a:t>TECHNOLOGY</a:t>
            </a:r>
            <a:r>
              <a:rPr lang="en-US" sz="3000" dirty="0">
                <a:solidFill>
                  <a:schemeClr val="accent5"/>
                </a:solidFill>
              </a:rPr>
              <a:t> – the LMS’s</a:t>
            </a:r>
          </a:p>
          <a:p>
            <a:endParaRPr lang="en-US" sz="3000" dirty="0">
              <a:solidFill>
                <a:schemeClr val="accent5"/>
              </a:solidFill>
            </a:endParaRPr>
          </a:p>
          <a:p>
            <a:r>
              <a:rPr lang="en-US" sz="3000" dirty="0">
                <a:solidFill>
                  <a:schemeClr val="accent5"/>
                </a:solidFill>
              </a:rPr>
              <a:t>DON’T LET OUR DIFFERENCES PULL US APART! “RELATIONSHIPS”🔦</a:t>
            </a:r>
          </a:p>
        </p:txBody>
      </p:sp>
      <p:sp>
        <p:nvSpPr>
          <p:cNvPr id="46" name="TITLE">
            <a:extLst>
              <a:ext uri="{FF2B5EF4-FFF2-40B4-BE49-F238E27FC236}">
                <a16:creationId xmlns:a16="http://schemas.microsoft.com/office/drawing/2014/main" id="{F3E9D737-6402-A859-BF65-F84EDA089B44}"/>
              </a:ext>
            </a:extLst>
          </p:cNvPr>
          <p:cNvSpPr txBox="1"/>
          <p:nvPr/>
        </p:nvSpPr>
        <p:spPr>
          <a:xfrm>
            <a:off x="13597500" y="1372893"/>
            <a:ext cx="7961432" cy="2749471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lnSpc>
                <a:spcPts val="9560"/>
              </a:lnSpc>
              <a:defRPr sz="8000" b="1" spc="300">
                <a:solidFill>
                  <a:schemeClr val="tx2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defRPr>
            </a:lvl1pPr>
          </a:lstStyle>
          <a:p>
            <a:pPr>
              <a:lnSpc>
                <a:spcPct val="110000"/>
              </a:lnSpc>
            </a:pPr>
            <a:r>
              <a:rPr lang="en-US" dirty="0"/>
              <a:t>WHAT IS VART?📚</a:t>
            </a:r>
          </a:p>
        </p:txBody>
      </p:sp>
    </p:spTree>
    <p:extLst>
      <p:ext uri="{BB962C8B-B14F-4D97-AF65-F5344CB8AC3E}">
        <p14:creationId xmlns:p14="http://schemas.microsoft.com/office/powerpoint/2010/main" val="2646159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BB9C567-DEE0-C46B-41F7-3D29B78588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88825" y="0"/>
            <a:ext cx="12188825" cy="13716000"/>
          </a:xfr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D5CBE8-D58E-3A24-DCA5-CD768AAC4D28}"/>
              </a:ext>
            </a:extLst>
          </p:cNvPr>
          <p:cNvCxnSpPr>
            <a:cxnSpLocks/>
          </p:cNvCxnSpPr>
          <p:nvPr/>
        </p:nvCxnSpPr>
        <p:spPr>
          <a:xfrm>
            <a:off x="1727413" y="12695238"/>
            <a:ext cx="865320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53269FA-96A9-C1ED-A322-F416E8CAC6FE}"/>
              </a:ext>
            </a:extLst>
          </p:cNvPr>
          <p:cNvSpPr txBox="1"/>
          <p:nvPr/>
        </p:nvSpPr>
        <p:spPr>
          <a:xfrm>
            <a:off x="1429385" y="462146"/>
            <a:ext cx="5258899" cy="8525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100" b="0" i="0" spc="0" baseline="0">
                <a:solidFill>
                  <a:schemeClr val="tx2"/>
                </a:solidFill>
                <a:effectLst/>
                <a:latin typeface="Poppins Light" pitchFamily="2" charset="77"/>
                <a:ea typeface="Montserrat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dirty="0"/>
              <a:t>THE V - VIDEO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99E597-B829-73E8-2E4E-392F15454688}"/>
              </a:ext>
            </a:extLst>
          </p:cNvPr>
          <p:cNvSpPr txBox="1"/>
          <p:nvPr/>
        </p:nvSpPr>
        <p:spPr>
          <a:xfrm>
            <a:off x="20692746" y="480389"/>
            <a:ext cx="2441574" cy="8525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100" b="0" i="0" spc="0" baseline="0">
                <a:solidFill>
                  <a:schemeClr val="tx2"/>
                </a:solidFill>
                <a:effectLst/>
                <a:latin typeface="Poppins Light" pitchFamily="2" charset="77"/>
                <a:ea typeface="Montserrat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dirty="0">
                <a:solidFill>
                  <a:schemeClr val="bg1"/>
                </a:solidFill>
              </a:rPr>
              <a:t>Feb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FB750A-E9DE-7CCD-D4F4-E5B040BDCFE6}"/>
              </a:ext>
            </a:extLst>
          </p:cNvPr>
          <p:cNvSpPr txBox="1"/>
          <p:nvPr/>
        </p:nvSpPr>
        <p:spPr>
          <a:xfrm>
            <a:off x="1429385" y="3764909"/>
            <a:ext cx="10267315" cy="7102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5000"/>
              </a:lnSpc>
              <a:spcBef>
                <a:spcPts val="1200"/>
              </a:spcBef>
              <a:spcAft>
                <a:spcPts val="600"/>
              </a:spcAft>
              <a:defRPr sz="2500" spc="300">
                <a:latin typeface="Poppins Light" pitchFamily="2" charset="77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b="1" u="sng" dirty="0">
                <a:solidFill>
                  <a:schemeClr val="accent5"/>
                </a:solidFill>
              </a:rPr>
              <a:t>INTERACTIVE LESSONS</a:t>
            </a:r>
            <a:r>
              <a:rPr lang="en-US" dirty="0">
                <a:solidFill>
                  <a:schemeClr val="accent5"/>
                </a:solidFill>
              </a:rPr>
              <a:t> – use videos to explain complex topics visually.</a:t>
            </a:r>
          </a:p>
          <a:p>
            <a:r>
              <a:rPr lang="en-US" b="1" u="sng" dirty="0">
                <a:solidFill>
                  <a:schemeClr val="accent5"/>
                </a:solidFill>
              </a:rPr>
              <a:t>VIRTUAL FIELD TRIPS</a:t>
            </a:r>
            <a:r>
              <a:rPr lang="en-US" dirty="0">
                <a:solidFill>
                  <a:schemeClr val="accent5"/>
                </a:solidFill>
              </a:rPr>
              <a:t> – videos can take students to places they can’t physically visit.</a:t>
            </a:r>
          </a:p>
          <a:p>
            <a:r>
              <a:rPr lang="en-US" b="1" u="sng" dirty="0">
                <a:solidFill>
                  <a:schemeClr val="accent5"/>
                </a:solidFill>
              </a:rPr>
              <a:t>STUDENT CREATED CONTENT</a:t>
            </a:r>
            <a:r>
              <a:rPr lang="en-US" dirty="0">
                <a:solidFill>
                  <a:schemeClr val="accent5"/>
                </a:solidFill>
              </a:rPr>
              <a:t> – Students create their own videos to demonstrate understanding of a topic improving both creativity and comprehension.</a:t>
            </a:r>
          </a:p>
          <a:p>
            <a:r>
              <a:rPr lang="en-US" b="1" u="sng" dirty="0">
                <a:solidFill>
                  <a:schemeClr val="accent5"/>
                </a:solidFill>
              </a:rPr>
              <a:t>LIVE STREAMING AND WEBNAIRS</a:t>
            </a:r>
          </a:p>
          <a:p>
            <a:r>
              <a:rPr lang="en-US" b="1" u="sng" dirty="0">
                <a:solidFill>
                  <a:schemeClr val="accent5"/>
                </a:solidFill>
              </a:rPr>
              <a:t>FLIPPED CLASSROOM MODEL</a:t>
            </a:r>
            <a:r>
              <a:rPr lang="en-US" dirty="0">
                <a:solidFill>
                  <a:schemeClr val="accent5"/>
                </a:solidFill>
              </a:rPr>
              <a:t> – pre-recorded lectures as homework allowing classroom time for discussions and hands-on activities.</a:t>
            </a: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D842CE6B-54A5-4E97-B23B-D0B419BA96AF}"/>
              </a:ext>
            </a:extLst>
          </p:cNvPr>
          <p:cNvSpPr txBox="1"/>
          <p:nvPr/>
        </p:nvSpPr>
        <p:spPr>
          <a:xfrm>
            <a:off x="1425478" y="1726949"/>
            <a:ext cx="9257071" cy="1415772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8800" b="1" spc="300">
                <a:solidFill>
                  <a:schemeClr val="bg2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8000" dirty="0">
                <a:solidFill>
                  <a:schemeClr val="tx2"/>
                </a:solidFill>
              </a:rPr>
              <a:t>RELATIONSHIPS?</a:t>
            </a:r>
          </a:p>
        </p:txBody>
      </p:sp>
    </p:spTree>
    <p:extLst>
      <p:ext uri="{BB962C8B-B14F-4D97-AF65-F5344CB8AC3E}">
        <p14:creationId xmlns:p14="http://schemas.microsoft.com/office/powerpoint/2010/main" val="2982809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1C7C741-FFD7-FC48-CD2D-794561CAD2BE}"/>
              </a:ext>
            </a:extLst>
          </p:cNvPr>
          <p:cNvCxnSpPr>
            <a:cxnSpLocks/>
          </p:cNvCxnSpPr>
          <p:nvPr/>
        </p:nvCxnSpPr>
        <p:spPr>
          <a:xfrm>
            <a:off x="1520825" y="12658662"/>
            <a:ext cx="21336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Placeholder 25" descr="A close-up of a shoe&#10;&#10;Description automatically generated">
            <a:extLst>
              <a:ext uri="{FF2B5EF4-FFF2-40B4-BE49-F238E27FC236}">
                <a16:creationId xmlns:a16="http://schemas.microsoft.com/office/drawing/2014/main" id="{63175A2C-C486-7C88-7BF0-C0A432B752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45"/>
          <a:stretch/>
        </p:blipFill>
        <p:spPr>
          <a:xfrm flipH="1">
            <a:off x="0" y="1765562"/>
            <a:ext cx="12475029" cy="9568529"/>
          </a:xfr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3E0934F-E7F3-7500-95E1-FAAE843A79A5}"/>
              </a:ext>
            </a:extLst>
          </p:cNvPr>
          <p:cNvSpPr txBox="1"/>
          <p:nvPr/>
        </p:nvSpPr>
        <p:spPr>
          <a:xfrm>
            <a:off x="1429385" y="462146"/>
            <a:ext cx="5258899" cy="8525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100" b="0" i="0" spc="0" baseline="0">
                <a:solidFill>
                  <a:schemeClr val="tx2"/>
                </a:solidFill>
                <a:effectLst/>
                <a:latin typeface="Poppins Light" pitchFamily="2" charset="77"/>
                <a:ea typeface="Montserrat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dirty="0"/>
              <a:t>THE A - AUDIENCE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5A48C4A-157F-4C9F-7156-56E80B3A3A34}"/>
              </a:ext>
            </a:extLst>
          </p:cNvPr>
          <p:cNvSpPr txBox="1"/>
          <p:nvPr/>
        </p:nvSpPr>
        <p:spPr>
          <a:xfrm>
            <a:off x="20692746" y="480389"/>
            <a:ext cx="2441574" cy="8525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100" b="0" i="0" spc="0" baseline="0">
                <a:solidFill>
                  <a:schemeClr val="tx2"/>
                </a:solidFill>
                <a:effectLst/>
                <a:latin typeface="Poppins Light" pitchFamily="2" charset="77"/>
                <a:ea typeface="Montserrat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dirty="0"/>
              <a:t>Feb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2A4051-5544-193A-E94E-E1EA7CAADA00}"/>
              </a:ext>
            </a:extLst>
          </p:cNvPr>
          <p:cNvSpPr txBox="1"/>
          <p:nvPr/>
        </p:nvSpPr>
        <p:spPr>
          <a:xfrm>
            <a:off x="13537765" y="5282766"/>
            <a:ext cx="9596555" cy="65444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5000"/>
              </a:lnSpc>
              <a:spcBef>
                <a:spcPts val="1200"/>
              </a:spcBef>
              <a:spcAft>
                <a:spcPts val="600"/>
              </a:spcAft>
              <a:defRPr sz="2500" spc="300">
                <a:latin typeface="Poppins Light" pitchFamily="2" charset="77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b="1" dirty="0">
                <a:solidFill>
                  <a:schemeClr val="accent5"/>
                </a:solidFill>
              </a:rPr>
              <a:t>GRAB / HOLD / EXCHANGE</a:t>
            </a:r>
            <a:r>
              <a:rPr lang="en-US" dirty="0">
                <a:solidFill>
                  <a:schemeClr val="accent5"/>
                </a:solidFill>
              </a:rPr>
              <a:t> (RELATIONSHIP)*</a:t>
            </a:r>
          </a:p>
          <a:p>
            <a:r>
              <a:rPr lang="en-US" b="1" u="sng" dirty="0">
                <a:solidFill>
                  <a:schemeClr val="accent5"/>
                </a:solidFill>
              </a:rPr>
              <a:t>PODCAST AND AUDIO BOOKS</a:t>
            </a:r>
            <a:r>
              <a:rPr lang="en-US" dirty="0">
                <a:solidFill>
                  <a:schemeClr val="accent5"/>
                </a:solidFill>
              </a:rPr>
              <a:t> – Preference or visual impairments</a:t>
            </a:r>
          </a:p>
          <a:p>
            <a:r>
              <a:rPr lang="en-US" b="1" u="sng" dirty="0">
                <a:solidFill>
                  <a:schemeClr val="accent5"/>
                </a:solidFill>
              </a:rPr>
              <a:t>VOICE RECORDERS</a:t>
            </a:r>
            <a:r>
              <a:rPr lang="en-US" dirty="0">
                <a:solidFill>
                  <a:schemeClr val="accent5"/>
                </a:solidFill>
              </a:rPr>
              <a:t> – Document student reflections</a:t>
            </a:r>
          </a:p>
          <a:p>
            <a:r>
              <a:rPr lang="en-US" b="1" u="sng" dirty="0">
                <a:solidFill>
                  <a:schemeClr val="accent5"/>
                </a:solidFill>
              </a:rPr>
              <a:t>SOUND EFFECTS AND MUSIC</a:t>
            </a:r>
            <a:r>
              <a:rPr lang="en-US" dirty="0">
                <a:solidFill>
                  <a:schemeClr val="accent5"/>
                </a:solidFill>
              </a:rPr>
              <a:t> – Enhance storytelling or drama lessons with relevant audio elements</a:t>
            </a:r>
          </a:p>
          <a:p>
            <a:r>
              <a:rPr lang="en-US" b="1" u="sng" dirty="0">
                <a:solidFill>
                  <a:schemeClr val="accent5"/>
                </a:solidFill>
              </a:rPr>
              <a:t>ASSISTIVE TECHNOLOGY</a:t>
            </a:r>
            <a:r>
              <a:rPr lang="en-US" dirty="0">
                <a:solidFill>
                  <a:schemeClr val="accent5"/>
                </a:solidFill>
              </a:rPr>
              <a:t> – Students with hearing or visual challenges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892B9599-82C5-FEDC-166F-5CA36141F8DE}"/>
              </a:ext>
            </a:extLst>
          </p:cNvPr>
          <p:cNvSpPr txBox="1"/>
          <p:nvPr/>
        </p:nvSpPr>
        <p:spPr>
          <a:xfrm>
            <a:off x="13501484" y="1057337"/>
            <a:ext cx="8375768" cy="4103688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lnSpc>
                <a:spcPts val="9560"/>
              </a:lnSpc>
              <a:defRPr sz="8000" b="1" spc="300">
                <a:solidFill>
                  <a:schemeClr val="tx2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defRPr>
            </a:lvl1pPr>
          </a:lstStyle>
          <a:p>
            <a:pPr>
              <a:lnSpc>
                <a:spcPct val="110000"/>
              </a:lnSpc>
            </a:pPr>
            <a:r>
              <a:rPr lang="en-US" dirty="0"/>
              <a:t>WHATS IN YOUR WALLET? </a:t>
            </a:r>
          </a:p>
          <a:p>
            <a:pPr>
              <a:lnSpc>
                <a:spcPct val="110000"/>
              </a:lnSpc>
            </a:pPr>
            <a:r>
              <a:rPr lang="en-US" dirty="0"/>
              <a:t>TOOLBOX?🧰</a:t>
            </a:r>
          </a:p>
        </p:txBody>
      </p:sp>
    </p:spTree>
    <p:extLst>
      <p:ext uri="{BB962C8B-B14F-4D97-AF65-F5344CB8AC3E}">
        <p14:creationId xmlns:p14="http://schemas.microsoft.com/office/powerpoint/2010/main" val="830954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Placeholder 54" descr="A red shoe with a white swoosh&#10;&#10;Description automatically generated">
            <a:extLst>
              <a:ext uri="{FF2B5EF4-FFF2-40B4-BE49-F238E27FC236}">
                <a16:creationId xmlns:a16="http://schemas.microsoft.com/office/drawing/2014/main" id="{4728D374-9A10-9FCE-589B-3B4839440A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77650" cy="13716000"/>
          </a:xfrm>
          <a:solidFill>
            <a:schemeClr val="bg1"/>
          </a:solidFill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CAF5BD7-C7E4-10F2-A594-2329AB0B0F61}"/>
              </a:ext>
            </a:extLst>
          </p:cNvPr>
          <p:cNvCxnSpPr>
            <a:cxnSpLocks/>
          </p:cNvCxnSpPr>
          <p:nvPr/>
        </p:nvCxnSpPr>
        <p:spPr>
          <a:xfrm>
            <a:off x="1520825" y="12658662"/>
            <a:ext cx="2133600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ARROW">
            <a:extLst>
              <a:ext uri="{FF2B5EF4-FFF2-40B4-BE49-F238E27FC236}">
                <a16:creationId xmlns:a16="http://schemas.microsoft.com/office/drawing/2014/main" id="{CF68F98A-0CCA-D4B8-F322-BCEE305B06FA}"/>
              </a:ext>
            </a:extLst>
          </p:cNvPr>
          <p:cNvSpPr>
            <a:spLocks noChangeAspect="1"/>
          </p:cNvSpPr>
          <p:nvPr/>
        </p:nvSpPr>
        <p:spPr>
          <a:xfrm>
            <a:off x="1995055" y="3039548"/>
            <a:ext cx="205725" cy="359878"/>
          </a:xfrm>
          <a:custGeom>
            <a:avLst/>
            <a:gdLst>
              <a:gd name="connsiteX0" fmla="*/ 20868 w 166487"/>
              <a:gd name="connsiteY0" fmla="*/ 0 h 291238"/>
              <a:gd name="connsiteX1" fmla="*/ 35623 w 166487"/>
              <a:gd name="connsiteY1" fmla="*/ 6112 h 291238"/>
              <a:gd name="connsiteX2" fmla="*/ 160375 w 166487"/>
              <a:gd name="connsiteY2" fmla="*/ 130864 h 291238"/>
              <a:gd name="connsiteX3" fmla="*/ 160375 w 166487"/>
              <a:gd name="connsiteY3" fmla="*/ 130864 h 291238"/>
              <a:gd name="connsiteX4" fmla="*/ 164959 w 166487"/>
              <a:gd name="connsiteY4" fmla="*/ 137767 h 291238"/>
              <a:gd name="connsiteX5" fmla="*/ 160375 w 166487"/>
              <a:gd name="connsiteY5" fmla="*/ 160375 h 291238"/>
              <a:gd name="connsiteX6" fmla="*/ 35623 w 166487"/>
              <a:gd name="connsiteY6" fmla="*/ 285127 h 291238"/>
              <a:gd name="connsiteX7" fmla="*/ 6112 w 166487"/>
              <a:gd name="connsiteY7" fmla="*/ 285127 h 291238"/>
              <a:gd name="connsiteX8" fmla="*/ 6112 w 166487"/>
              <a:gd name="connsiteY8" fmla="*/ 255616 h 291238"/>
              <a:gd name="connsiteX9" fmla="*/ 116108 w 166487"/>
              <a:gd name="connsiteY9" fmla="*/ 145620 h 291238"/>
              <a:gd name="connsiteX10" fmla="*/ 6111 w 166487"/>
              <a:gd name="connsiteY10" fmla="*/ 35623 h 291238"/>
              <a:gd name="connsiteX11" fmla="*/ 6111 w 166487"/>
              <a:gd name="connsiteY11" fmla="*/ 6112 h 291238"/>
              <a:gd name="connsiteX12" fmla="*/ 6112 w 166487"/>
              <a:gd name="connsiteY12" fmla="*/ 6112 h 291238"/>
              <a:gd name="connsiteX13" fmla="*/ 20868 w 166487"/>
              <a:gd name="connsiteY13" fmla="*/ 0 h 29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6487" h="291238">
                <a:moveTo>
                  <a:pt x="20868" y="0"/>
                </a:moveTo>
                <a:cubicBezTo>
                  <a:pt x="26208" y="0"/>
                  <a:pt x="31549" y="2038"/>
                  <a:pt x="35623" y="6112"/>
                </a:cubicBezTo>
                <a:lnTo>
                  <a:pt x="160375" y="130864"/>
                </a:lnTo>
                <a:lnTo>
                  <a:pt x="160375" y="130864"/>
                </a:lnTo>
                <a:lnTo>
                  <a:pt x="164959" y="137767"/>
                </a:lnTo>
                <a:cubicBezTo>
                  <a:pt x="168015" y="145303"/>
                  <a:pt x="166487" y="154263"/>
                  <a:pt x="160375" y="160375"/>
                </a:cubicBezTo>
                <a:lnTo>
                  <a:pt x="35623" y="285127"/>
                </a:lnTo>
                <a:cubicBezTo>
                  <a:pt x="27474" y="293276"/>
                  <a:pt x="14261" y="293276"/>
                  <a:pt x="6112" y="285127"/>
                </a:cubicBezTo>
                <a:cubicBezTo>
                  <a:pt x="-2038" y="276978"/>
                  <a:pt x="-2038" y="263765"/>
                  <a:pt x="6112" y="255616"/>
                </a:cubicBezTo>
                <a:lnTo>
                  <a:pt x="116108" y="145620"/>
                </a:lnTo>
                <a:lnTo>
                  <a:pt x="6111" y="35623"/>
                </a:lnTo>
                <a:cubicBezTo>
                  <a:pt x="-2038" y="27474"/>
                  <a:pt x="-2038" y="14261"/>
                  <a:pt x="6111" y="6112"/>
                </a:cubicBezTo>
                <a:lnTo>
                  <a:pt x="6112" y="6112"/>
                </a:lnTo>
                <a:cubicBezTo>
                  <a:pt x="10187" y="2038"/>
                  <a:pt x="15527" y="0"/>
                  <a:pt x="208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Poppins" pitchFamily="2" charset="77"/>
              <a:cs typeface="Plus Jakarta Sans" pitchFamily="2" charset="0"/>
            </a:endParaRPr>
          </a:p>
        </p:txBody>
      </p:sp>
      <p:sp>
        <p:nvSpPr>
          <p:cNvPr id="59" name="ARROW">
            <a:extLst>
              <a:ext uri="{FF2B5EF4-FFF2-40B4-BE49-F238E27FC236}">
                <a16:creationId xmlns:a16="http://schemas.microsoft.com/office/drawing/2014/main" id="{31BDF82B-6399-C0D2-D4C3-A7DA5DE2BD8D}"/>
              </a:ext>
            </a:extLst>
          </p:cNvPr>
          <p:cNvSpPr>
            <a:spLocks noChangeAspect="1"/>
          </p:cNvSpPr>
          <p:nvPr/>
        </p:nvSpPr>
        <p:spPr>
          <a:xfrm>
            <a:off x="1995055" y="8075163"/>
            <a:ext cx="205725" cy="359878"/>
          </a:xfrm>
          <a:custGeom>
            <a:avLst/>
            <a:gdLst>
              <a:gd name="connsiteX0" fmla="*/ 20868 w 166487"/>
              <a:gd name="connsiteY0" fmla="*/ 0 h 291238"/>
              <a:gd name="connsiteX1" fmla="*/ 35623 w 166487"/>
              <a:gd name="connsiteY1" fmla="*/ 6112 h 291238"/>
              <a:gd name="connsiteX2" fmla="*/ 160375 w 166487"/>
              <a:gd name="connsiteY2" fmla="*/ 130864 h 291238"/>
              <a:gd name="connsiteX3" fmla="*/ 160375 w 166487"/>
              <a:gd name="connsiteY3" fmla="*/ 130864 h 291238"/>
              <a:gd name="connsiteX4" fmla="*/ 164959 w 166487"/>
              <a:gd name="connsiteY4" fmla="*/ 137767 h 291238"/>
              <a:gd name="connsiteX5" fmla="*/ 160375 w 166487"/>
              <a:gd name="connsiteY5" fmla="*/ 160375 h 291238"/>
              <a:gd name="connsiteX6" fmla="*/ 35623 w 166487"/>
              <a:gd name="connsiteY6" fmla="*/ 285127 h 291238"/>
              <a:gd name="connsiteX7" fmla="*/ 6112 w 166487"/>
              <a:gd name="connsiteY7" fmla="*/ 285127 h 291238"/>
              <a:gd name="connsiteX8" fmla="*/ 6112 w 166487"/>
              <a:gd name="connsiteY8" fmla="*/ 255616 h 291238"/>
              <a:gd name="connsiteX9" fmla="*/ 116108 w 166487"/>
              <a:gd name="connsiteY9" fmla="*/ 145620 h 291238"/>
              <a:gd name="connsiteX10" fmla="*/ 6111 w 166487"/>
              <a:gd name="connsiteY10" fmla="*/ 35623 h 291238"/>
              <a:gd name="connsiteX11" fmla="*/ 6111 w 166487"/>
              <a:gd name="connsiteY11" fmla="*/ 6112 h 291238"/>
              <a:gd name="connsiteX12" fmla="*/ 6112 w 166487"/>
              <a:gd name="connsiteY12" fmla="*/ 6112 h 291238"/>
              <a:gd name="connsiteX13" fmla="*/ 20868 w 166487"/>
              <a:gd name="connsiteY13" fmla="*/ 0 h 29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6487" h="291238">
                <a:moveTo>
                  <a:pt x="20868" y="0"/>
                </a:moveTo>
                <a:cubicBezTo>
                  <a:pt x="26208" y="0"/>
                  <a:pt x="31549" y="2038"/>
                  <a:pt x="35623" y="6112"/>
                </a:cubicBezTo>
                <a:lnTo>
                  <a:pt x="160375" y="130864"/>
                </a:lnTo>
                <a:lnTo>
                  <a:pt x="160375" y="130864"/>
                </a:lnTo>
                <a:lnTo>
                  <a:pt x="164959" y="137767"/>
                </a:lnTo>
                <a:cubicBezTo>
                  <a:pt x="168015" y="145303"/>
                  <a:pt x="166487" y="154263"/>
                  <a:pt x="160375" y="160375"/>
                </a:cubicBezTo>
                <a:lnTo>
                  <a:pt x="35623" y="285127"/>
                </a:lnTo>
                <a:cubicBezTo>
                  <a:pt x="27474" y="293276"/>
                  <a:pt x="14261" y="293276"/>
                  <a:pt x="6112" y="285127"/>
                </a:cubicBezTo>
                <a:cubicBezTo>
                  <a:pt x="-2038" y="276978"/>
                  <a:pt x="-2038" y="263765"/>
                  <a:pt x="6112" y="255616"/>
                </a:cubicBezTo>
                <a:lnTo>
                  <a:pt x="116108" y="145620"/>
                </a:lnTo>
                <a:lnTo>
                  <a:pt x="6111" y="35623"/>
                </a:lnTo>
                <a:cubicBezTo>
                  <a:pt x="-2038" y="27474"/>
                  <a:pt x="-2038" y="14261"/>
                  <a:pt x="6111" y="6112"/>
                </a:cubicBezTo>
                <a:lnTo>
                  <a:pt x="6112" y="6112"/>
                </a:lnTo>
                <a:cubicBezTo>
                  <a:pt x="10187" y="2038"/>
                  <a:pt x="15527" y="0"/>
                  <a:pt x="208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Poppins" pitchFamily="2" charset="77"/>
              <a:cs typeface="Plus Jakarta Sans" pitchFamily="2" charset="0"/>
            </a:endParaRPr>
          </a:p>
        </p:txBody>
      </p:sp>
      <p:sp>
        <p:nvSpPr>
          <p:cNvPr id="62" name="ARROW">
            <a:extLst>
              <a:ext uri="{FF2B5EF4-FFF2-40B4-BE49-F238E27FC236}">
                <a16:creationId xmlns:a16="http://schemas.microsoft.com/office/drawing/2014/main" id="{B81D3807-700E-6E51-0153-059F4F8D5843}"/>
              </a:ext>
            </a:extLst>
          </p:cNvPr>
          <p:cNvSpPr>
            <a:spLocks noChangeAspect="1"/>
          </p:cNvSpPr>
          <p:nvPr/>
        </p:nvSpPr>
        <p:spPr>
          <a:xfrm>
            <a:off x="18236991" y="3265204"/>
            <a:ext cx="205725" cy="359878"/>
          </a:xfrm>
          <a:custGeom>
            <a:avLst/>
            <a:gdLst>
              <a:gd name="connsiteX0" fmla="*/ 20868 w 166487"/>
              <a:gd name="connsiteY0" fmla="*/ 0 h 291238"/>
              <a:gd name="connsiteX1" fmla="*/ 35623 w 166487"/>
              <a:gd name="connsiteY1" fmla="*/ 6112 h 291238"/>
              <a:gd name="connsiteX2" fmla="*/ 160375 w 166487"/>
              <a:gd name="connsiteY2" fmla="*/ 130864 h 291238"/>
              <a:gd name="connsiteX3" fmla="*/ 160375 w 166487"/>
              <a:gd name="connsiteY3" fmla="*/ 130864 h 291238"/>
              <a:gd name="connsiteX4" fmla="*/ 164959 w 166487"/>
              <a:gd name="connsiteY4" fmla="*/ 137767 h 291238"/>
              <a:gd name="connsiteX5" fmla="*/ 160375 w 166487"/>
              <a:gd name="connsiteY5" fmla="*/ 160375 h 291238"/>
              <a:gd name="connsiteX6" fmla="*/ 35623 w 166487"/>
              <a:gd name="connsiteY6" fmla="*/ 285127 h 291238"/>
              <a:gd name="connsiteX7" fmla="*/ 6112 w 166487"/>
              <a:gd name="connsiteY7" fmla="*/ 285127 h 291238"/>
              <a:gd name="connsiteX8" fmla="*/ 6112 w 166487"/>
              <a:gd name="connsiteY8" fmla="*/ 255616 h 291238"/>
              <a:gd name="connsiteX9" fmla="*/ 116108 w 166487"/>
              <a:gd name="connsiteY9" fmla="*/ 145620 h 291238"/>
              <a:gd name="connsiteX10" fmla="*/ 6111 w 166487"/>
              <a:gd name="connsiteY10" fmla="*/ 35623 h 291238"/>
              <a:gd name="connsiteX11" fmla="*/ 6111 w 166487"/>
              <a:gd name="connsiteY11" fmla="*/ 6112 h 291238"/>
              <a:gd name="connsiteX12" fmla="*/ 6112 w 166487"/>
              <a:gd name="connsiteY12" fmla="*/ 6112 h 291238"/>
              <a:gd name="connsiteX13" fmla="*/ 20868 w 166487"/>
              <a:gd name="connsiteY13" fmla="*/ 0 h 29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6487" h="291238">
                <a:moveTo>
                  <a:pt x="20868" y="0"/>
                </a:moveTo>
                <a:cubicBezTo>
                  <a:pt x="26208" y="0"/>
                  <a:pt x="31549" y="2038"/>
                  <a:pt x="35623" y="6112"/>
                </a:cubicBezTo>
                <a:lnTo>
                  <a:pt x="160375" y="130864"/>
                </a:lnTo>
                <a:lnTo>
                  <a:pt x="160375" y="130864"/>
                </a:lnTo>
                <a:lnTo>
                  <a:pt x="164959" y="137767"/>
                </a:lnTo>
                <a:cubicBezTo>
                  <a:pt x="168015" y="145303"/>
                  <a:pt x="166487" y="154263"/>
                  <a:pt x="160375" y="160375"/>
                </a:cubicBezTo>
                <a:lnTo>
                  <a:pt x="35623" y="285127"/>
                </a:lnTo>
                <a:cubicBezTo>
                  <a:pt x="27474" y="293276"/>
                  <a:pt x="14261" y="293276"/>
                  <a:pt x="6112" y="285127"/>
                </a:cubicBezTo>
                <a:cubicBezTo>
                  <a:pt x="-2038" y="276978"/>
                  <a:pt x="-2038" y="263765"/>
                  <a:pt x="6112" y="255616"/>
                </a:cubicBezTo>
                <a:lnTo>
                  <a:pt x="116108" y="145620"/>
                </a:lnTo>
                <a:lnTo>
                  <a:pt x="6111" y="35623"/>
                </a:lnTo>
                <a:cubicBezTo>
                  <a:pt x="-2038" y="27474"/>
                  <a:pt x="-2038" y="14261"/>
                  <a:pt x="6111" y="6112"/>
                </a:cubicBezTo>
                <a:lnTo>
                  <a:pt x="6112" y="6112"/>
                </a:lnTo>
                <a:cubicBezTo>
                  <a:pt x="10187" y="2038"/>
                  <a:pt x="15527" y="0"/>
                  <a:pt x="208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Poppins" pitchFamily="2" charset="77"/>
              <a:cs typeface="Plus Jakarta Sans" pitchFamily="2" charset="0"/>
            </a:endParaRPr>
          </a:p>
        </p:txBody>
      </p:sp>
      <p:sp>
        <p:nvSpPr>
          <p:cNvPr id="63" name="ARROW">
            <a:extLst>
              <a:ext uri="{FF2B5EF4-FFF2-40B4-BE49-F238E27FC236}">
                <a16:creationId xmlns:a16="http://schemas.microsoft.com/office/drawing/2014/main" id="{AF629838-8C53-DFBE-20EC-0B29A5616775}"/>
              </a:ext>
            </a:extLst>
          </p:cNvPr>
          <p:cNvSpPr>
            <a:spLocks noChangeAspect="1"/>
          </p:cNvSpPr>
          <p:nvPr/>
        </p:nvSpPr>
        <p:spPr>
          <a:xfrm>
            <a:off x="18236992" y="8270701"/>
            <a:ext cx="205725" cy="359878"/>
          </a:xfrm>
          <a:custGeom>
            <a:avLst/>
            <a:gdLst>
              <a:gd name="connsiteX0" fmla="*/ 20868 w 166487"/>
              <a:gd name="connsiteY0" fmla="*/ 0 h 291238"/>
              <a:gd name="connsiteX1" fmla="*/ 35623 w 166487"/>
              <a:gd name="connsiteY1" fmla="*/ 6112 h 291238"/>
              <a:gd name="connsiteX2" fmla="*/ 160375 w 166487"/>
              <a:gd name="connsiteY2" fmla="*/ 130864 h 291238"/>
              <a:gd name="connsiteX3" fmla="*/ 160375 w 166487"/>
              <a:gd name="connsiteY3" fmla="*/ 130864 h 291238"/>
              <a:gd name="connsiteX4" fmla="*/ 164959 w 166487"/>
              <a:gd name="connsiteY4" fmla="*/ 137767 h 291238"/>
              <a:gd name="connsiteX5" fmla="*/ 160375 w 166487"/>
              <a:gd name="connsiteY5" fmla="*/ 160375 h 291238"/>
              <a:gd name="connsiteX6" fmla="*/ 35623 w 166487"/>
              <a:gd name="connsiteY6" fmla="*/ 285127 h 291238"/>
              <a:gd name="connsiteX7" fmla="*/ 6112 w 166487"/>
              <a:gd name="connsiteY7" fmla="*/ 285127 h 291238"/>
              <a:gd name="connsiteX8" fmla="*/ 6112 w 166487"/>
              <a:gd name="connsiteY8" fmla="*/ 255616 h 291238"/>
              <a:gd name="connsiteX9" fmla="*/ 116108 w 166487"/>
              <a:gd name="connsiteY9" fmla="*/ 145620 h 291238"/>
              <a:gd name="connsiteX10" fmla="*/ 6111 w 166487"/>
              <a:gd name="connsiteY10" fmla="*/ 35623 h 291238"/>
              <a:gd name="connsiteX11" fmla="*/ 6111 w 166487"/>
              <a:gd name="connsiteY11" fmla="*/ 6112 h 291238"/>
              <a:gd name="connsiteX12" fmla="*/ 6112 w 166487"/>
              <a:gd name="connsiteY12" fmla="*/ 6112 h 291238"/>
              <a:gd name="connsiteX13" fmla="*/ 20868 w 166487"/>
              <a:gd name="connsiteY13" fmla="*/ 0 h 29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6487" h="291238">
                <a:moveTo>
                  <a:pt x="20868" y="0"/>
                </a:moveTo>
                <a:cubicBezTo>
                  <a:pt x="26208" y="0"/>
                  <a:pt x="31549" y="2038"/>
                  <a:pt x="35623" y="6112"/>
                </a:cubicBezTo>
                <a:lnTo>
                  <a:pt x="160375" y="130864"/>
                </a:lnTo>
                <a:lnTo>
                  <a:pt x="160375" y="130864"/>
                </a:lnTo>
                <a:lnTo>
                  <a:pt x="164959" y="137767"/>
                </a:lnTo>
                <a:cubicBezTo>
                  <a:pt x="168015" y="145303"/>
                  <a:pt x="166487" y="154263"/>
                  <a:pt x="160375" y="160375"/>
                </a:cubicBezTo>
                <a:lnTo>
                  <a:pt x="35623" y="285127"/>
                </a:lnTo>
                <a:cubicBezTo>
                  <a:pt x="27474" y="293276"/>
                  <a:pt x="14261" y="293276"/>
                  <a:pt x="6112" y="285127"/>
                </a:cubicBezTo>
                <a:cubicBezTo>
                  <a:pt x="-2038" y="276978"/>
                  <a:pt x="-2038" y="263765"/>
                  <a:pt x="6112" y="255616"/>
                </a:cubicBezTo>
                <a:lnTo>
                  <a:pt x="116108" y="145620"/>
                </a:lnTo>
                <a:lnTo>
                  <a:pt x="6111" y="35623"/>
                </a:lnTo>
                <a:cubicBezTo>
                  <a:pt x="-2038" y="27474"/>
                  <a:pt x="-2038" y="14261"/>
                  <a:pt x="6111" y="6112"/>
                </a:cubicBezTo>
                <a:lnTo>
                  <a:pt x="6112" y="6112"/>
                </a:lnTo>
                <a:cubicBezTo>
                  <a:pt x="10187" y="2038"/>
                  <a:pt x="15527" y="0"/>
                  <a:pt x="208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Poppins" pitchFamily="2" charset="77"/>
              <a:cs typeface="Plus Jakarta Sans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5D8397-9E4F-6723-B23E-1284FF34871E}"/>
              </a:ext>
            </a:extLst>
          </p:cNvPr>
          <p:cNvSpPr txBox="1"/>
          <p:nvPr/>
        </p:nvSpPr>
        <p:spPr>
          <a:xfrm>
            <a:off x="18564326" y="7611079"/>
            <a:ext cx="4256839" cy="128804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tx2"/>
                </a:solidFill>
                <a:latin typeface="Montserrat" pitchFamily="2" charset="77"/>
                <a:ea typeface="Arimo" panose="020B0604020202020204" pitchFamily="34" charset="0"/>
                <a:cs typeface="Space Grotesk" pitchFamily="2" charset="77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600" spc="3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RUBBER OUTSOLE: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A9D450-6760-8FFA-0425-0382606CBF96}"/>
              </a:ext>
            </a:extLst>
          </p:cNvPr>
          <p:cNvSpPr txBox="1"/>
          <p:nvPr/>
        </p:nvSpPr>
        <p:spPr>
          <a:xfrm>
            <a:off x="18878124" y="9109739"/>
            <a:ext cx="4796137" cy="30626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5000"/>
              </a:lnSpc>
              <a:spcBef>
                <a:spcPts val="1200"/>
              </a:spcBef>
              <a:spcAft>
                <a:spcPts val="600"/>
              </a:spcAft>
              <a:defRPr sz="2500" spc="300">
                <a:solidFill>
                  <a:schemeClr val="bg2"/>
                </a:solidFill>
                <a:latin typeface="Poppins Light" pitchFamily="2" charset="77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b="1" u="sng" dirty="0"/>
              <a:t>COLLABORATION</a:t>
            </a:r>
            <a:r>
              <a:rPr lang="en-US" dirty="0"/>
              <a:t> </a:t>
            </a:r>
          </a:p>
          <a:p>
            <a:r>
              <a:rPr lang="en-US" dirty="0"/>
              <a:t>Tools that encourage group work, discussions, and peer reviews.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40A406-AE40-526C-6AA4-F050C1B62CCA}"/>
              </a:ext>
            </a:extLst>
          </p:cNvPr>
          <p:cNvSpPr txBox="1"/>
          <p:nvPr/>
        </p:nvSpPr>
        <p:spPr>
          <a:xfrm>
            <a:off x="2719878" y="6419288"/>
            <a:ext cx="4386743" cy="128804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tx2"/>
                </a:solidFill>
                <a:latin typeface="Montserrat" pitchFamily="2" charset="77"/>
                <a:ea typeface="Arimo" panose="020B0604020202020204" pitchFamily="34" charset="0"/>
                <a:cs typeface="Space Grotesk" pitchFamily="2" charset="77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600" spc="3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BREATHEABLE UPPER: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831AAB-4F9D-85CB-565B-2D226BAD5F60}"/>
              </a:ext>
            </a:extLst>
          </p:cNvPr>
          <p:cNvSpPr txBox="1"/>
          <p:nvPr/>
        </p:nvSpPr>
        <p:spPr>
          <a:xfrm>
            <a:off x="2966558" y="1467959"/>
            <a:ext cx="4386742" cy="128804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tx2"/>
                </a:solidFill>
                <a:latin typeface="Montserrat" pitchFamily="2" charset="77"/>
                <a:ea typeface="Arimo" panose="020B0604020202020204" pitchFamily="34" charset="0"/>
                <a:cs typeface="Space Grotesk" pitchFamily="2" charset="77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600" spc="3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SHOCK ABSORPTION: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538C28-0B2F-F727-F6F4-026EA7E907F2}"/>
              </a:ext>
            </a:extLst>
          </p:cNvPr>
          <p:cNvSpPr txBox="1"/>
          <p:nvPr/>
        </p:nvSpPr>
        <p:spPr>
          <a:xfrm>
            <a:off x="2966557" y="8044980"/>
            <a:ext cx="4386743" cy="4184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5000"/>
              </a:lnSpc>
              <a:spcBef>
                <a:spcPts val="1200"/>
              </a:spcBef>
              <a:spcAft>
                <a:spcPts val="600"/>
              </a:spcAft>
              <a:defRPr sz="2500" spc="300">
                <a:solidFill>
                  <a:schemeClr val="bg2"/>
                </a:solidFill>
                <a:latin typeface="Poppins Light" pitchFamily="2" charset="77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b="1" u="sng" dirty="0"/>
              <a:t>ACCESSIBILITY</a:t>
            </a:r>
            <a:r>
              <a:rPr lang="en-US" dirty="0"/>
              <a:t> </a:t>
            </a:r>
          </a:p>
          <a:p>
            <a:r>
              <a:rPr lang="en-US" dirty="0"/>
              <a:t>Video and audio tools, support, inclusive, education, helping students with disabilities or language barriers..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E98B9E-B179-B92F-F101-31F084774451}"/>
              </a:ext>
            </a:extLst>
          </p:cNvPr>
          <p:cNvSpPr txBox="1"/>
          <p:nvPr/>
        </p:nvSpPr>
        <p:spPr>
          <a:xfrm>
            <a:off x="2978712" y="2892079"/>
            <a:ext cx="4379069" cy="30626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5000"/>
              </a:lnSpc>
              <a:spcBef>
                <a:spcPts val="1200"/>
              </a:spcBef>
              <a:spcAft>
                <a:spcPts val="600"/>
              </a:spcAft>
              <a:defRPr sz="2500" spc="300">
                <a:latin typeface="Poppins Light" pitchFamily="2" charset="77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b="1" u="sng" dirty="0">
                <a:solidFill>
                  <a:schemeClr val="bg2"/>
                </a:solidFill>
              </a:rPr>
              <a:t>ENGAGEMENT</a:t>
            </a:r>
            <a:r>
              <a:rPr lang="en-US" dirty="0">
                <a:solidFill>
                  <a:schemeClr val="bg2"/>
                </a:solidFill>
              </a:rPr>
              <a:t> </a:t>
            </a:r>
          </a:p>
          <a:p>
            <a:r>
              <a:rPr lang="en-US" dirty="0">
                <a:solidFill>
                  <a:schemeClr val="bg2"/>
                </a:solidFill>
              </a:rPr>
              <a:t>Multimedia content, captures attention, more effectively than traditional lectures..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AB8328-8238-04C9-BA32-A3A638DC2521}"/>
              </a:ext>
            </a:extLst>
          </p:cNvPr>
          <p:cNvSpPr txBox="1"/>
          <p:nvPr/>
        </p:nvSpPr>
        <p:spPr>
          <a:xfrm>
            <a:off x="18339854" y="1630621"/>
            <a:ext cx="4256839" cy="128804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tx2"/>
                </a:solidFill>
                <a:latin typeface="Montserrat" pitchFamily="2" charset="77"/>
                <a:ea typeface="Arimo" panose="020B0604020202020204" pitchFamily="34" charset="0"/>
                <a:cs typeface="Space Grotesk" pitchFamily="2" charset="77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600" spc="3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MODERN DESIGN: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60D5A7-723B-018B-C7A8-B49C351371F7}"/>
              </a:ext>
            </a:extLst>
          </p:cNvPr>
          <p:cNvSpPr txBox="1"/>
          <p:nvPr/>
        </p:nvSpPr>
        <p:spPr>
          <a:xfrm>
            <a:off x="18903026" y="3244147"/>
            <a:ext cx="4379069" cy="362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5000"/>
              </a:lnSpc>
              <a:spcBef>
                <a:spcPts val="1200"/>
              </a:spcBef>
              <a:spcAft>
                <a:spcPts val="600"/>
              </a:spcAft>
              <a:defRPr sz="2500" spc="300">
                <a:solidFill>
                  <a:schemeClr val="bg2"/>
                </a:solidFill>
                <a:latin typeface="Poppins Light" pitchFamily="2" charset="77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b="1" u="sng" dirty="0"/>
              <a:t>FLEXIBILITY</a:t>
            </a:r>
            <a:endParaRPr lang="en-US" dirty="0"/>
          </a:p>
          <a:p>
            <a:r>
              <a:rPr lang="en-US" dirty="0"/>
              <a:t>Content can be assessed anytime, anywhere, allowing for self-paced learning.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E622370-6F78-870B-969C-D0C5FCEBAAB1}"/>
              </a:ext>
            </a:extLst>
          </p:cNvPr>
          <p:cNvSpPr txBox="1"/>
          <p:nvPr/>
        </p:nvSpPr>
        <p:spPr>
          <a:xfrm>
            <a:off x="1429385" y="462146"/>
            <a:ext cx="5923915" cy="8525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100" b="0" i="0" spc="0" baseline="0">
                <a:solidFill>
                  <a:schemeClr val="tx2"/>
                </a:solidFill>
                <a:effectLst/>
                <a:latin typeface="Poppins Light" pitchFamily="2" charset="77"/>
                <a:ea typeface="Montserrat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dirty="0">
                <a:solidFill>
                  <a:schemeClr val="bg1"/>
                </a:solidFill>
              </a:rPr>
              <a:t>THE R – RESPONSE/benefits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2BABFD7-6B85-5B48-FAB6-A872600FB473}"/>
              </a:ext>
            </a:extLst>
          </p:cNvPr>
          <p:cNvSpPr txBox="1"/>
          <p:nvPr/>
        </p:nvSpPr>
        <p:spPr>
          <a:xfrm>
            <a:off x="20692746" y="480389"/>
            <a:ext cx="2441574" cy="8525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100" b="0" i="0" spc="0" baseline="0">
                <a:solidFill>
                  <a:schemeClr val="tx2"/>
                </a:solidFill>
                <a:effectLst/>
                <a:latin typeface="Poppins Light" pitchFamily="2" charset="77"/>
                <a:ea typeface="Montserrat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dirty="0">
                <a:solidFill>
                  <a:schemeClr val="bg1"/>
                </a:solidFill>
              </a:rPr>
              <a:t>Feb 2025</a:t>
            </a:r>
          </a:p>
        </p:txBody>
      </p:sp>
    </p:spTree>
    <p:extLst>
      <p:ext uri="{BB962C8B-B14F-4D97-AF65-F5344CB8AC3E}">
        <p14:creationId xmlns:p14="http://schemas.microsoft.com/office/powerpoint/2010/main" val="2672903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7AD3F41-D0CE-0F92-0F9A-8816DBFF226F}"/>
              </a:ext>
            </a:extLst>
          </p:cNvPr>
          <p:cNvCxnSpPr>
            <a:cxnSpLocks/>
          </p:cNvCxnSpPr>
          <p:nvPr/>
        </p:nvCxnSpPr>
        <p:spPr>
          <a:xfrm>
            <a:off x="1520825" y="12658662"/>
            <a:ext cx="21336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Placeholder 96" descr="A person holding a black shoe&#10;&#10;Description automatically generated">
            <a:extLst>
              <a:ext uri="{FF2B5EF4-FFF2-40B4-BE49-F238E27FC236}">
                <a16:creationId xmlns:a16="http://schemas.microsoft.com/office/drawing/2014/main" id="{7C1C2099-50FB-FA1D-95CB-C000EA1684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10EC2CB5-004E-E4FB-D0CE-44FDB92E8146}"/>
              </a:ext>
            </a:extLst>
          </p:cNvPr>
          <p:cNvSpPr txBox="1"/>
          <p:nvPr/>
        </p:nvSpPr>
        <p:spPr>
          <a:xfrm>
            <a:off x="1429385" y="462146"/>
            <a:ext cx="6016444" cy="8525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100" b="0" i="0" spc="0" baseline="0">
                <a:solidFill>
                  <a:schemeClr val="tx2"/>
                </a:solidFill>
                <a:effectLst/>
                <a:latin typeface="Poppins Light" pitchFamily="2" charset="77"/>
                <a:ea typeface="Montserrat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dirty="0"/>
              <a:t>THE T – TECHNOLOGY 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43769D6A-217C-76DA-E161-1FEA77E2742F}"/>
              </a:ext>
            </a:extLst>
          </p:cNvPr>
          <p:cNvSpPr txBox="1"/>
          <p:nvPr/>
        </p:nvSpPr>
        <p:spPr>
          <a:xfrm>
            <a:off x="20692746" y="480389"/>
            <a:ext cx="2441574" cy="8525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100" b="0" i="0" spc="0" baseline="0">
                <a:solidFill>
                  <a:schemeClr val="tx2"/>
                </a:solidFill>
                <a:effectLst/>
                <a:latin typeface="Poppins Light" pitchFamily="2" charset="77"/>
                <a:ea typeface="Montserrat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dirty="0"/>
              <a:t>Feb 2025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F58C1C6-0035-2725-A281-6EC80C427EEC}"/>
              </a:ext>
            </a:extLst>
          </p:cNvPr>
          <p:cNvSpPr txBox="1"/>
          <p:nvPr/>
        </p:nvSpPr>
        <p:spPr>
          <a:xfrm>
            <a:off x="683946" y="4364627"/>
            <a:ext cx="10288854" cy="63135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5000"/>
              </a:lnSpc>
              <a:spcBef>
                <a:spcPts val="1200"/>
              </a:spcBef>
              <a:spcAft>
                <a:spcPts val="600"/>
              </a:spcAft>
              <a:defRPr sz="2500" spc="300">
                <a:latin typeface="Poppins Light" pitchFamily="2" charset="77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b="1" u="sng" dirty="0">
                <a:solidFill>
                  <a:schemeClr val="accent5"/>
                </a:solidFill>
              </a:rPr>
              <a:t>PLAN AHEAD</a:t>
            </a:r>
            <a:r>
              <a:rPr lang="en-US" dirty="0">
                <a:solidFill>
                  <a:schemeClr val="accent5"/>
                </a:solidFill>
              </a:rPr>
              <a:t> – integrate videos or audio resources that align with curriculum goals.</a:t>
            </a:r>
          </a:p>
          <a:p>
            <a:r>
              <a:rPr lang="en-US" b="1" u="sng" dirty="0">
                <a:solidFill>
                  <a:schemeClr val="accent5"/>
                </a:solidFill>
              </a:rPr>
              <a:t>TEST EQUIPMENT</a:t>
            </a:r>
            <a:r>
              <a:rPr lang="en-US" dirty="0">
                <a:solidFill>
                  <a:schemeClr val="accent5"/>
                </a:solidFill>
              </a:rPr>
              <a:t> – ensure all technology works seamlessly before the lesson begins.</a:t>
            </a:r>
          </a:p>
          <a:p>
            <a:r>
              <a:rPr lang="en-US" b="1" u="sng" dirty="0">
                <a:solidFill>
                  <a:schemeClr val="accent5"/>
                </a:solidFill>
              </a:rPr>
              <a:t>ENCOURAGE INTERACTION</a:t>
            </a:r>
            <a:r>
              <a:rPr lang="en-US" dirty="0">
                <a:solidFill>
                  <a:schemeClr val="accent5"/>
                </a:solidFill>
              </a:rPr>
              <a:t> – ask questions or assigned task related to the content to keep students engaged.</a:t>
            </a:r>
          </a:p>
          <a:p>
            <a:r>
              <a:rPr lang="en-US" b="1" u="sng" dirty="0">
                <a:solidFill>
                  <a:schemeClr val="accent5"/>
                </a:solidFill>
              </a:rPr>
              <a:t>EVALUATE EFFECTIVENESS</a:t>
            </a:r>
            <a:r>
              <a:rPr lang="en-US" dirty="0">
                <a:solidFill>
                  <a:schemeClr val="accent5"/>
                </a:solidFill>
              </a:rPr>
              <a:t> – gather feedback to understand how well the technology supports learning objectives.</a:t>
            </a:r>
          </a:p>
        </p:txBody>
      </p:sp>
      <p:sp>
        <p:nvSpPr>
          <p:cNvPr id="63" name="TITLE">
            <a:extLst>
              <a:ext uri="{FF2B5EF4-FFF2-40B4-BE49-F238E27FC236}">
                <a16:creationId xmlns:a16="http://schemas.microsoft.com/office/drawing/2014/main" id="{5563DFF1-A29B-C5D6-5760-A90F9EDD1211}"/>
              </a:ext>
            </a:extLst>
          </p:cNvPr>
          <p:cNvSpPr txBox="1"/>
          <p:nvPr/>
        </p:nvSpPr>
        <p:spPr>
          <a:xfrm>
            <a:off x="683946" y="1294139"/>
            <a:ext cx="10517453" cy="2769989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lnSpc>
                <a:spcPts val="9560"/>
              </a:lnSpc>
              <a:defRPr sz="8000" b="1" spc="300">
                <a:solidFill>
                  <a:schemeClr val="tx2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dirty="0"/>
              <a:t>What makes </a:t>
            </a:r>
          </a:p>
          <a:p>
            <a:pPr algn="ctr">
              <a:lnSpc>
                <a:spcPct val="110000"/>
              </a:lnSpc>
            </a:pPr>
            <a:r>
              <a:rPr lang="en-US" dirty="0"/>
              <a:t>“u” special?🧩</a:t>
            </a:r>
          </a:p>
        </p:txBody>
      </p:sp>
    </p:spTree>
    <p:extLst>
      <p:ext uri="{BB962C8B-B14F-4D97-AF65-F5344CB8AC3E}">
        <p14:creationId xmlns:p14="http://schemas.microsoft.com/office/powerpoint/2010/main" val="2054985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Placeholder 52" descr="A person sitting on a staircase&#10;&#10;Description automatically generated">
            <a:extLst>
              <a:ext uri="{FF2B5EF4-FFF2-40B4-BE49-F238E27FC236}">
                <a16:creationId xmlns:a16="http://schemas.microsoft.com/office/drawing/2014/main" id="{FEBB3189-6CEC-EC42-21EB-C83137E5899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391" y="2046071"/>
            <a:ext cx="9533524" cy="10649167"/>
          </a:xfrm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8B7DC47-F567-BBD0-5383-AFC540795939}"/>
              </a:ext>
            </a:extLst>
          </p:cNvPr>
          <p:cNvCxnSpPr>
            <a:cxnSpLocks/>
          </p:cNvCxnSpPr>
          <p:nvPr/>
        </p:nvCxnSpPr>
        <p:spPr>
          <a:xfrm>
            <a:off x="13404672" y="12695238"/>
            <a:ext cx="865320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4A7D75A6-C3FA-F51C-64F9-4B0CD4756FBA}"/>
              </a:ext>
            </a:extLst>
          </p:cNvPr>
          <p:cNvSpPr txBox="1"/>
          <p:nvPr/>
        </p:nvSpPr>
        <p:spPr>
          <a:xfrm>
            <a:off x="1429385" y="462146"/>
            <a:ext cx="5258899" cy="8525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100" b="0" i="0" spc="0" baseline="0">
                <a:solidFill>
                  <a:schemeClr val="tx2"/>
                </a:solidFill>
                <a:effectLst/>
                <a:latin typeface="Poppins Light" pitchFamily="2" charset="77"/>
                <a:ea typeface="Montserrat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dirty="0"/>
              <a:t>Our inspiration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1DCE3E8-B768-5EE3-25BA-809CB844E2AE}"/>
              </a:ext>
            </a:extLst>
          </p:cNvPr>
          <p:cNvSpPr txBox="1"/>
          <p:nvPr/>
        </p:nvSpPr>
        <p:spPr>
          <a:xfrm>
            <a:off x="20692746" y="480389"/>
            <a:ext cx="2742020" cy="8525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100" b="0" i="0" spc="0" baseline="0">
                <a:solidFill>
                  <a:schemeClr val="tx2"/>
                </a:solidFill>
                <a:effectLst/>
                <a:latin typeface="Poppins Light" pitchFamily="2" charset="77"/>
                <a:ea typeface="Montserrat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dirty="0"/>
              <a:t>Feb 2025</a:t>
            </a:r>
          </a:p>
        </p:txBody>
      </p:sp>
      <p:sp>
        <p:nvSpPr>
          <p:cNvPr id="79" name="TITLE">
            <a:extLst>
              <a:ext uri="{FF2B5EF4-FFF2-40B4-BE49-F238E27FC236}">
                <a16:creationId xmlns:a16="http://schemas.microsoft.com/office/drawing/2014/main" id="{5A95BD62-2D88-E718-0F58-5FA304445862}"/>
              </a:ext>
            </a:extLst>
          </p:cNvPr>
          <p:cNvSpPr txBox="1"/>
          <p:nvPr/>
        </p:nvSpPr>
        <p:spPr>
          <a:xfrm>
            <a:off x="13750556" y="1800291"/>
            <a:ext cx="8804643" cy="1415772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lnSpc>
                <a:spcPts val="9560"/>
              </a:lnSpc>
              <a:defRPr sz="8000" b="1" spc="300">
                <a:solidFill>
                  <a:schemeClr val="tx2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dirty="0"/>
              <a:t>Our Target🎯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5A97761-311E-C45D-1B77-131621B89599}"/>
              </a:ext>
            </a:extLst>
          </p:cNvPr>
          <p:cNvSpPr txBox="1"/>
          <p:nvPr/>
        </p:nvSpPr>
        <p:spPr>
          <a:xfrm>
            <a:off x="13675851" y="3639396"/>
            <a:ext cx="8879348" cy="55249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5000"/>
              </a:lnSpc>
              <a:spcBef>
                <a:spcPts val="1200"/>
              </a:spcBef>
              <a:spcAft>
                <a:spcPts val="600"/>
              </a:spcAft>
              <a:defRPr sz="2500" spc="300">
                <a:latin typeface="Poppins Light" pitchFamily="2" charset="77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dirty="0">
                <a:solidFill>
                  <a:schemeClr val="accent5"/>
                </a:solidFill>
              </a:rPr>
              <a:t>Incorporating </a:t>
            </a:r>
            <a:r>
              <a:rPr lang="en-US" b="1" u="sng" dirty="0">
                <a:solidFill>
                  <a:schemeClr val="accent5"/>
                </a:solidFill>
              </a:rPr>
              <a:t>DIVERSITY, EQUITY, AND INCLUSION</a:t>
            </a:r>
            <a:r>
              <a:rPr lang="en-US" b="1" dirty="0">
                <a:solidFill>
                  <a:schemeClr val="accent5"/>
                </a:solidFill>
              </a:rPr>
              <a:t> </a:t>
            </a:r>
            <a:r>
              <a:rPr lang="en-US" dirty="0">
                <a:solidFill>
                  <a:schemeClr val="accent5"/>
                </a:solidFill>
              </a:rPr>
              <a:t>in the classroom/clinical is essential for creating non-discriminatory, educational environments. </a:t>
            </a:r>
          </a:p>
          <a:p>
            <a:r>
              <a:rPr lang="en-US" dirty="0">
                <a:solidFill>
                  <a:schemeClr val="accent5"/>
                </a:solidFill>
              </a:rPr>
              <a:t>Statistics demonstrate how </a:t>
            </a:r>
            <a:r>
              <a:rPr lang="en-US" b="1" u="sng" dirty="0">
                <a:solidFill>
                  <a:schemeClr val="accent5"/>
                </a:solidFill>
              </a:rPr>
              <a:t>DEI</a:t>
            </a:r>
            <a:r>
              <a:rPr lang="en-US" dirty="0">
                <a:solidFill>
                  <a:schemeClr val="accent5"/>
                </a:solidFill>
              </a:rPr>
              <a:t> practices impact student engagement, achievement, and overall educational equity. </a:t>
            </a:r>
          </a:p>
          <a:p>
            <a:r>
              <a:rPr lang="en-US" dirty="0">
                <a:solidFill>
                  <a:schemeClr val="accent5"/>
                </a:solidFill>
              </a:rPr>
              <a:t>Here are some key data points and insights related to </a:t>
            </a:r>
            <a:r>
              <a:rPr lang="en-US" b="1" u="sng" dirty="0">
                <a:solidFill>
                  <a:schemeClr val="accent5"/>
                </a:solidFill>
              </a:rPr>
              <a:t>DEI</a:t>
            </a:r>
            <a:r>
              <a:rPr lang="en-US" dirty="0">
                <a:solidFill>
                  <a:schemeClr val="accent5"/>
                </a:solidFill>
              </a:rPr>
              <a:t> in education.</a:t>
            </a:r>
          </a:p>
        </p:txBody>
      </p:sp>
    </p:spTree>
    <p:extLst>
      <p:ext uri="{BB962C8B-B14F-4D97-AF65-F5344CB8AC3E}">
        <p14:creationId xmlns:p14="http://schemas.microsoft.com/office/powerpoint/2010/main" val="2072547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A2FDE28-8571-F4BF-C43C-FD25AE1535B6}"/>
              </a:ext>
            </a:extLst>
          </p:cNvPr>
          <p:cNvCxnSpPr>
            <a:cxnSpLocks/>
          </p:cNvCxnSpPr>
          <p:nvPr/>
        </p:nvCxnSpPr>
        <p:spPr>
          <a:xfrm>
            <a:off x="195538" y="7561957"/>
            <a:ext cx="24377649" cy="0"/>
          </a:xfrm>
          <a:prstGeom prst="line">
            <a:avLst/>
          </a:prstGeom>
          <a:ln w="38100">
            <a:solidFill>
              <a:schemeClr val="accent2">
                <a:alpha val="4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93D0097C-1905-0DE7-6978-60237789B067}"/>
              </a:ext>
            </a:extLst>
          </p:cNvPr>
          <p:cNvSpPr/>
          <p:nvPr/>
        </p:nvSpPr>
        <p:spPr>
          <a:xfrm>
            <a:off x="794475" y="8274892"/>
            <a:ext cx="1260173" cy="126017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itchFamily="2" charset="77"/>
            </a:endParaRPr>
          </a:p>
        </p:txBody>
      </p:sp>
      <p:sp>
        <p:nvSpPr>
          <p:cNvPr id="52" name="ARROW">
            <a:extLst>
              <a:ext uri="{FF2B5EF4-FFF2-40B4-BE49-F238E27FC236}">
                <a16:creationId xmlns:a16="http://schemas.microsoft.com/office/drawing/2014/main" id="{68592A55-8620-A238-428A-402DEACF95B2}"/>
              </a:ext>
            </a:extLst>
          </p:cNvPr>
          <p:cNvSpPr>
            <a:spLocks noChangeAspect="1"/>
          </p:cNvSpPr>
          <p:nvPr/>
        </p:nvSpPr>
        <p:spPr>
          <a:xfrm>
            <a:off x="1263706" y="8553591"/>
            <a:ext cx="316767" cy="554125"/>
          </a:xfrm>
          <a:custGeom>
            <a:avLst/>
            <a:gdLst>
              <a:gd name="connsiteX0" fmla="*/ 20868 w 166487"/>
              <a:gd name="connsiteY0" fmla="*/ 0 h 291238"/>
              <a:gd name="connsiteX1" fmla="*/ 35623 w 166487"/>
              <a:gd name="connsiteY1" fmla="*/ 6112 h 291238"/>
              <a:gd name="connsiteX2" fmla="*/ 160375 w 166487"/>
              <a:gd name="connsiteY2" fmla="*/ 130864 h 291238"/>
              <a:gd name="connsiteX3" fmla="*/ 160375 w 166487"/>
              <a:gd name="connsiteY3" fmla="*/ 130864 h 291238"/>
              <a:gd name="connsiteX4" fmla="*/ 164959 w 166487"/>
              <a:gd name="connsiteY4" fmla="*/ 137767 h 291238"/>
              <a:gd name="connsiteX5" fmla="*/ 160375 w 166487"/>
              <a:gd name="connsiteY5" fmla="*/ 160375 h 291238"/>
              <a:gd name="connsiteX6" fmla="*/ 35623 w 166487"/>
              <a:gd name="connsiteY6" fmla="*/ 285127 h 291238"/>
              <a:gd name="connsiteX7" fmla="*/ 6112 w 166487"/>
              <a:gd name="connsiteY7" fmla="*/ 285127 h 291238"/>
              <a:gd name="connsiteX8" fmla="*/ 6112 w 166487"/>
              <a:gd name="connsiteY8" fmla="*/ 255616 h 291238"/>
              <a:gd name="connsiteX9" fmla="*/ 116108 w 166487"/>
              <a:gd name="connsiteY9" fmla="*/ 145620 h 291238"/>
              <a:gd name="connsiteX10" fmla="*/ 6111 w 166487"/>
              <a:gd name="connsiteY10" fmla="*/ 35623 h 291238"/>
              <a:gd name="connsiteX11" fmla="*/ 6111 w 166487"/>
              <a:gd name="connsiteY11" fmla="*/ 6112 h 291238"/>
              <a:gd name="connsiteX12" fmla="*/ 6112 w 166487"/>
              <a:gd name="connsiteY12" fmla="*/ 6112 h 291238"/>
              <a:gd name="connsiteX13" fmla="*/ 20868 w 166487"/>
              <a:gd name="connsiteY13" fmla="*/ 0 h 29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6487" h="291238">
                <a:moveTo>
                  <a:pt x="20868" y="0"/>
                </a:moveTo>
                <a:cubicBezTo>
                  <a:pt x="26208" y="0"/>
                  <a:pt x="31549" y="2038"/>
                  <a:pt x="35623" y="6112"/>
                </a:cubicBezTo>
                <a:lnTo>
                  <a:pt x="160375" y="130864"/>
                </a:lnTo>
                <a:lnTo>
                  <a:pt x="160375" y="130864"/>
                </a:lnTo>
                <a:lnTo>
                  <a:pt x="164959" y="137767"/>
                </a:lnTo>
                <a:cubicBezTo>
                  <a:pt x="168015" y="145303"/>
                  <a:pt x="166487" y="154263"/>
                  <a:pt x="160375" y="160375"/>
                </a:cubicBezTo>
                <a:lnTo>
                  <a:pt x="35623" y="285127"/>
                </a:lnTo>
                <a:cubicBezTo>
                  <a:pt x="27474" y="293276"/>
                  <a:pt x="14261" y="293276"/>
                  <a:pt x="6112" y="285127"/>
                </a:cubicBezTo>
                <a:cubicBezTo>
                  <a:pt x="-2038" y="276978"/>
                  <a:pt x="-2038" y="263765"/>
                  <a:pt x="6112" y="255616"/>
                </a:cubicBezTo>
                <a:lnTo>
                  <a:pt x="116108" y="145620"/>
                </a:lnTo>
                <a:lnTo>
                  <a:pt x="6111" y="35623"/>
                </a:lnTo>
                <a:cubicBezTo>
                  <a:pt x="-2038" y="27474"/>
                  <a:pt x="-2038" y="14261"/>
                  <a:pt x="6111" y="6112"/>
                </a:cubicBezTo>
                <a:lnTo>
                  <a:pt x="6112" y="6112"/>
                </a:lnTo>
                <a:cubicBezTo>
                  <a:pt x="10187" y="2038"/>
                  <a:pt x="15527" y="0"/>
                  <a:pt x="208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  <a:latin typeface="Poppins" pitchFamily="2" charset="77"/>
              <a:cs typeface="Plus Jakarta Sans" pitchFamily="2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48C593D-CF1F-F378-B913-EB611B199CBC}"/>
              </a:ext>
            </a:extLst>
          </p:cNvPr>
          <p:cNvSpPr/>
          <p:nvPr/>
        </p:nvSpPr>
        <p:spPr>
          <a:xfrm>
            <a:off x="6344415" y="8305450"/>
            <a:ext cx="1260173" cy="126017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itchFamily="2" charset="77"/>
            </a:endParaRPr>
          </a:p>
        </p:txBody>
      </p:sp>
      <p:sp>
        <p:nvSpPr>
          <p:cNvPr id="59" name="ARROW">
            <a:extLst>
              <a:ext uri="{FF2B5EF4-FFF2-40B4-BE49-F238E27FC236}">
                <a16:creationId xmlns:a16="http://schemas.microsoft.com/office/drawing/2014/main" id="{C153EB1D-232A-714E-7F4C-083B8E542694}"/>
              </a:ext>
            </a:extLst>
          </p:cNvPr>
          <p:cNvSpPr>
            <a:spLocks noChangeAspect="1"/>
          </p:cNvSpPr>
          <p:nvPr/>
        </p:nvSpPr>
        <p:spPr>
          <a:xfrm>
            <a:off x="6882859" y="8627915"/>
            <a:ext cx="316767" cy="554125"/>
          </a:xfrm>
          <a:custGeom>
            <a:avLst/>
            <a:gdLst>
              <a:gd name="connsiteX0" fmla="*/ 20868 w 166487"/>
              <a:gd name="connsiteY0" fmla="*/ 0 h 291238"/>
              <a:gd name="connsiteX1" fmla="*/ 35623 w 166487"/>
              <a:gd name="connsiteY1" fmla="*/ 6112 h 291238"/>
              <a:gd name="connsiteX2" fmla="*/ 160375 w 166487"/>
              <a:gd name="connsiteY2" fmla="*/ 130864 h 291238"/>
              <a:gd name="connsiteX3" fmla="*/ 160375 w 166487"/>
              <a:gd name="connsiteY3" fmla="*/ 130864 h 291238"/>
              <a:gd name="connsiteX4" fmla="*/ 164959 w 166487"/>
              <a:gd name="connsiteY4" fmla="*/ 137767 h 291238"/>
              <a:gd name="connsiteX5" fmla="*/ 160375 w 166487"/>
              <a:gd name="connsiteY5" fmla="*/ 160375 h 291238"/>
              <a:gd name="connsiteX6" fmla="*/ 35623 w 166487"/>
              <a:gd name="connsiteY6" fmla="*/ 285127 h 291238"/>
              <a:gd name="connsiteX7" fmla="*/ 6112 w 166487"/>
              <a:gd name="connsiteY7" fmla="*/ 285127 h 291238"/>
              <a:gd name="connsiteX8" fmla="*/ 6112 w 166487"/>
              <a:gd name="connsiteY8" fmla="*/ 255616 h 291238"/>
              <a:gd name="connsiteX9" fmla="*/ 116108 w 166487"/>
              <a:gd name="connsiteY9" fmla="*/ 145620 h 291238"/>
              <a:gd name="connsiteX10" fmla="*/ 6111 w 166487"/>
              <a:gd name="connsiteY10" fmla="*/ 35623 h 291238"/>
              <a:gd name="connsiteX11" fmla="*/ 6111 w 166487"/>
              <a:gd name="connsiteY11" fmla="*/ 6112 h 291238"/>
              <a:gd name="connsiteX12" fmla="*/ 6112 w 166487"/>
              <a:gd name="connsiteY12" fmla="*/ 6112 h 291238"/>
              <a:gd name="connsiteX13" fmla="*/ 20868 w 166487"/>
              <a:gd name="connsiteY13" fmla="*/ 0 h 29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6487" h="291238">
                <a:moveTo>
                  <a:pt x="20868" y="0"/>
                </a:moveTo>
                <a:cubicBezTo>
                  <a:pt x="26208" y="0"/>
                  <a:pt x="31549" y="2038"/>
                  <a:pt x="35623" y="6112"/>
                </a:cubicBezTo>
                <a:lnTo>
                  <a:pt x="160375" y="130864"/>
                </a:lnTo>
                <a:lnTo>
                  <a:pt x="160375" y="130864"/>
                </a:lnTo>
                <a:lnTo>
                  <a:pt x="164959" y="137767"/>
                </a:lnTo>
                <a:cubicBezTo>
                  <a:pt x="168015" y="145303"/>
                  <a:pt x="166487" y="154263"/>
                  <a:pt x="160375" y="160375"/>
                </a:cubicBezTo>
                <a:lnTo>
                  <a:pt x="35623" y="285127"/>
                </a:lnTo>
                <a:cubicBezTo>
                  <a:pt x="27474" y="293276"/>
                  <a:pt x="14261" y="293276"/>
                  <a:pt x="6112" y="285127"/>
                </a:cubicBezTo>
                <a:cubicBezTo>
                  <a:pt x="-2038" y="276978"/>
                  <a:pt x="-2038" y="263765"/>
                  <a:pt x="6112" y="255616"/>
                </a:cubicBezTo>
                <a:lnTo>
                  <a:pt x="116108" y="145620"/>
                </a:lnTo>
                <a:lnTo>
                  <a:pt x="6111" y="35623"/>
                </a:lnTo>
                <a:cubicBezTo>
                  <a:pt x="-2038" y="27474"/>
                  <a:pt x="-2038" y="14261"/>
                  <a:pt x="6111" y="6112"/>
                </a:cubicBezTo>
                <a:lnTo>
                  <a:pt x="6112" y="6112"/>
                </a:lnTo>
                <a:cubicBezTo>
                  <a:pt x="10187" y="2038"/>
                  <a:pt x="15527" y="0"/>
                  <a:pt x="208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  <a:latin typeface="Poppins" pitchFamily="2" charset="77"/>
              <a:cs typeface="Plus Jakarta Sans" pitchFamily="2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8084DE1-7DCE-86DD-7A52-E773428E1577}"/>
              </a:ext>
            </a:extLst>
          </p:cNvPr>
          <p:cNvSpPr/>
          <p:nvPr/>
        </p:nvSpPr>
        <p:spPr>
          <a:xfrm>
            <a:off x="12384627" y="8305450"/>
            <a:ext cx="1260173" cy="126017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itchFamily="2" charset="77"/>
            </a:endParaRPr>
          </a:p>
        </p:txBody>
      </p:sp>
      <p:sp>
        <p:nvSpPr>
          <p:cNvPr id="63" name="ARROW">
            <a:extLst>
              <a:ext uri="{FF2B5EF4-FFF2-40B4-BE49-F238E27FC236}">
                <a16:creationId xmlns:a16="http://schemas.microsoft.com/office/drawing/2014/main" id="{524BAC5C-EFA9-E901-6B76-9939E46D393C}"/>
              </a:ext>
            </a:extLst>
          </p:cNvPr>
          <p:cNvSpPr>
            <a:spLocks noChangeAspect="1"/>
          </p:cNvSpPr>
          <p:nvPr/>
        </p:nvSpPr>
        <p:spPr>
          <a:xfrm>
            <a:off x="12943326" y="8645173"/>
            <a:ext cx="316767" cy="554125"/>
          </a:xfrm>
          <a:custGeom>
            <a:avLst/>
            <a:gdLst>
              <a:gd name="connsiteX0" fmla="*/ 20868 w 166487"/>
              <a:gd name="connsiteY0" fmla="*/ 0 h 291238"/>
              <a:gd name="connsiteX1" fmla="*/ 35623 w 166487"/>
              <a:gd name="connsiteY1" fmla="*/ 6112 h 291238"/>
              <a:gd name="connsiteX2" fmla="*/ 160375 w 166487"/>
              <a:gd name="connsiteY2" fmla="*/ 130864 h 291238"/>
              <a:gd name="connsiteX3" fmla="*/ 160375 w 166487"/>
              <a:gd name="connsiteY3" fmla="*/ 130864 h 291238"/>
              <a:gd name="connsiteX4" fmla="*/ 164959 w 166487"/>
              <a:gd name="connsiteY4" fmla="*/ 137767 h 291238"/>
              <a:gd name="connsiteX5" fmla="*/ 160375 w 166487"/>
              <a:gd name="connsiteY5" fmla="*/ 160375 h 291238"/>
              <a:gd name="connsiteX6" fmla="*/ 35623 w 166487"/>
              <a:gd name="connsiteY6" fmla="*/ 285127 h 291238"/>
              <a:gd name="connsiteX7" fmla="*/ 6112 w 166487"/>
              <a:gd name="connsiteY7" fmla="*/ 285127 h 291238"/>
              <a:gd name="connsiteX8" fmla="*/ 6112 w 166487"/>
              <a:gd name="connsiteY8" fmla="*/ 255616 h 291238"/>
              <a:gd name="connsiteX9" fmla="*/ 116108 w 166487"/>
              <a:gd name="connsiteY9" fmla="*/ 145620 h 291238"/>
              <a:gd name="connsiteX10" fmla="*/ 6111 w 166487"/>
              <a:gd name="connsiteY10" fmla="*/ 35623 h 291238"/>
              <a:gd name="connsiteX11" fmla="*/ 6111 w 166487"/>
              <a:gd name="connsiteY11" fmla="*/ 6112 h 291238"/>
              <a:gd name="connsiteX12" fmla="*/ 6112 w 166487"/>
              <a:gd name="connsiteY12" fmla="*/ 6112 h 291238"/>
              <a:gd name="connsiteX13" fmla="*/ 20868 w 166487"/>
              <a:gd name="connsiteY13" fmla="*/ 0 h 29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6487" h="291238">
                <a:moveTo>
                  <a:pt x="20868" y="0"/>
                </a:moveTo>
                <a:cubicBezTo>
                  <a:pt x="26208" y="0"/>
                  <a:pt x="31549" y="2038"/>
                  <a:pt x="35623" y="6112"/>
                </a:cubicBezTo>
                <a:lnTo>
                  <a:pt x="160375" y="130864"/>
                </a:lnTo>
                <a:lnTo>
                  <a:pt x="160375" y="130864"/>
                </a:lnTo>
                <a:lnTo>
                  <a:pt x="164959" y="137767"/>
                </a:lnTo>
                <a:cubicBezTo>
                  <a:pt x="168015" y="145303"/>
                  <a:pt x="166487" y="154263"/>
                  <a:pt x="160375" y="160375"/>
                </a:cubicBezTo>
                <a:lnTo>
                  <a:pt x="35623" y="285127"/>
                </a:lnTo>
                <a:cubicBezTo>
                  <a:pt x="27474" y="293276"/>
                  <a:pt x="14261" y="293276"/>
                  <a:pt x="6112" y="285127"/>
                </a:cubicBezTo>
                <a:cubicBezTo>
                  <a:pt x="-2038" y="276978"/>
                  <a:pt x="-2038" y="263765"/>
                  <a:pt x="6112" y="255616"/>
                </a:cubicBezTo>
                <a:lnTo>
                  <a:pt x="116108" y="145620"/>
                </a:lnTo>
                <a:lnTo>
                  <a:pt x="6111" y="35623"/>
                </a:lnTo>
                <a:cubicBezTo>
                  <a:pt x="-2038" y="27474"/>
                  <a:pt x="-2038" y="14261"/>
                  <a:pt x="6111" y="6112"/>
                </a:cubicBezTo>
                <a:lnTo>
                  <a:pt x="6112" y="6112"/>
                </a:lnTo>
                <a:cubicBezTo>
                  <a:pt x="10187" y="2038"/>
                  <a:pt x="15527" y="0"/>
                  <a:pt x="208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  <a:latin typeface="Poppins" pitchFamily="2" charset="77"/>
              <a:cs typeface="Plus Jakarta Sans" pitchFamily="2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6618505-3D60-D786-4F91-6114CFDA77D6}"/>
              </a:ext>
            </a:extLst>
          </p:cNvPr>
          <p:cNvSpPr/>
          <p:nvPr/>
        </p:nvSpPr>
        <p:spPr>
          <a:xfrm>
            <a:off x="17770835" y="8305449"/>
            <a:ext cx="1260173" cy="126017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itchFamily="2" charset="77"/>
            </a:endParaRPr>
          </a:p>
        </p:txBody>
      </p:sp>
      <p:sp>
        <p:nvSpPr>
          <p:cNvPr id="67" name="ARROW">
            <a:extLst>
              <a:ext uri="{FF2B5EF4-FFF2-40B4-BE49-F238E27FC236}">
                <a16:creationId xmlns:a16="http://schemas.microsoft.com/office/drawing/2014/main" id="{B4C2D36C-5A35-5FBB-B5B5-374F8B50D382}"/>
              </a:ext>
            </a:extLst>
          </p:cNvPr>
          <p:cNvSpPr>
            <a:spLocks noChangeAspect="1"/>
          </p:cNvSpPr>
          <p:nvPr/>
        </p:nvSpPr>
        <p:spPr>
          <a:xfrm>
            <a:off x="18285635" y="8626448"/>
            <a:ext cx="316767" cy="554125"/>
          </a:xfrm>
          <a:custGeom>
            <a:avLst/>
            <a:gdLst>
              <a:gd name="connsiteX0" fmla="*/ 20868 w 166487"/>
              <a:gd name="connsiteY0" fmla="*/ 0 h 291238"/>
              <a:gd name="connsiteX1" fmla="*/ 35623 w 166487"/>
              <a:gd name="connsiteY1" fmla="*/ 6112 h 291238"/>
              <a:gd name="connsiteX2" fmla="*/ 160375 w 166487"/>
              <a:gd name="connsiteY2" fmla="*/ 130864 h 291238"/>
              <a:gd name="connsiteX3" fmla="*/ 160375 w 166487"/>
              <a:gd name="connsiteY3" fmla="*/ 130864 h 291238"/>
              <a:gd name="connsiteX4" fmla="*/ 164959 w 166487"/>
              <a:gd name="connsiteY4" fmla="*/ 137767 h 291238"/>
              <a:gd name="connsiteX5" fmla="*/ 160375 w 166487"/>
              <a:gd name="connsiteY5" fmla="*/ 160375 h 291238"/>
              <a:gd name="connsiteX6" fmla="*/ 35623 w 166487"/>
              <a:gd name="connsiteY6" fmla="*/ 285127 h 291238"/>
              <a:gd name="connsiteX7" fmla="*/ 6112 w 166487"/>
              <a:gd name="connsiteY7" fmla="*/ 285127 h 291238"/>
              <a:gd name="connsiteX8" fmla="*/ 6112 w 166487"/>
              <a:gd name="connsiteY8" fmla="*/ 255616 h 291238"/>
              <a:gd name="connsiteX9" fmla="*/ 116108 w 166487"/>
              <a:gd name="connsiteY9" fmla="*/ 145620 h 291238"/>
              <a:gd name="connsiteX10" fmla="*/ 6111 w 166487"/>
              <a:gd name="connsiteY10" fmla="*/ 35623 h 291238"/>
              <a:gd name="connsiteX11" fmla="*/ 6111 w 166487"/>
              <a:gd name="connsiteY11" fmla="*/ 6112 h 291238"/>
              <a:gd name="connsiteX12" fmla="*/ 6112 w 166487"/>
              <a:gd name="connsiteY12" fmla="*/ 6112 h 291238"/>
              <a:gd name="connsiteX13" fmla="*/ 20868 w 166487"/>
              <a:gd name="connsiteY13" fmla="*/ 0 h 29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6487" h="291238">
                <a:moveTo>
                  <a:pt x="20868" y="0"/>
                </a:moveTo>
                <a:cubicBezTo>
                  <a:pt x="26208" y="0"/>
                  <a:pt x="31549" y="2038"/>
                  <a:pt x="35623" y="6112"/>
                </a:cubicBezTo>
                <a:lnTo>
                  <a:pt x="160375" y="130864"/>
                </a:lnTo>
                <a:lnTo>
                  <a:pt x="160375" y="130864"/>
                </a:lnTo>
                <a:lnTo>
                  <a:pt x="164959" y="137767"/>
                </a:lnTo>
                <a:cubicBezTo>
                  <a:pt x="168015" y="145303"/>
                  <a:pt x="166487" y="154263"/>
                  <a:pt x="160375" y="160375"/>
                </a:cubicBezTo>
                <a:lnTo>
                  <a:pt x="35623" y="285127"/>
                </a:lnTo>
                <a:cubicBezTo>
                  <a:pt x="27474" y="293276"/>
                  <a:pt x="14261" y="293276"/>
                  <a:pt x="6112" y="285127"/>
                </a:cubicBezTo>
                <a:cubicBezTo>
                  <a:pt x="-2038" y="276978"/>
                  <a:pt x="-2038" y="263765"/>
                  <a:pt x="6112" y="255616"/>
                </a:cubicBezTo>
                <a:lnTo>
                  <a:pt x="116108" y="145620"/>
                </a:lnTo>
                <a:lnTo>
                  <a:pt x="6111" y="35623"/>
                </a:lnTo>
                <a:cubicBezTo>
                  <a:pt x="-2038" y="27474"/>
                  <a:pt x="-2038" y="14261"/>
                  <a:pt x="6111" y="6112"/>
                </a:cubicBezTo>
                <a:lnTo>
                  <a:pt x="6112" y="6112"/>
                </a:lnTo>
                <a:cubicBezTo>
                  <a:pt x="10187" y="2038"/>
                  <a:pt x="15527" y="0"/>
                  <a:pt x="208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  <a:latin typeface="Poppins" pitchFamily="2" charset="77"/>
              <a:cs typeface="Plus Jakarta Sans" pitchFamily="2" charset="0"/>
            </a:endParaRPr>
          </a:p>
        </p:txBody>
      </p:sp>
      <p:pic>
        <p:nvPicPr>
          <p:cNvPr id="71" name="Picture Placeholder 70">
            <a:extLst>
              <a:ext uri="{FF2B5EF4-FFF2-40B4-BE49-F238E27FC236}">
                <a16:creationId xmlns:a16="http://schemas.microsoft.com/office/drawing/2014/main" id="{07994887-344F-A588-D286-5DFC35E31F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2188824" y="1008063"/>
            <a:ext cx="12188825" cy="5830887"/>
          </a:xfrm>
        </p:spPr>
      </p:pic>
      <p:sp>
        <p:nvSpPr>
          <p:cNvPr id="8" name="Google Shape;55;p13">
            <a:extLst>
              <a:ext uri="{FF2B5EF4-FFF2-40B4-BE49-F238E27FC236}">
                <a16:creationId xmlns:a16="http://schemas.microsoft.com/office/drawing/2014/main" id="{E229F043-F529-2A5F-924C-679732405CD1}"/>
              </a:ext>
            </a:extLst>
          </p:cNvPr>
          <p:cNvSpPr txBox="1">
            <a:spLocks/>
          </p:cNvSpPr>
          <p:nvPr/>
        </p:nvSpPr>
        <p:spPr>
          <a:xfrm>
            <a:off x="1265295" y="9748488"/>
            <a:ext cx="5027586" cy="28382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5000"/>
              </a:lnSpc>
              <a:spcBef>
                <a:spcPts val="1200"/>
              </a:spcBef>
              <a:spcAft>
                <a:spcPts val="600"/>
              </a:spcAft>
              <a:defRPr sz="2500" spc="300">
                <a:latin typeface="Poppins Light" pitchFamily="2" charset="77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pPr algn="ctr"/>
            <a:r>
              <a:rPr lang="en-US" b="1" dirty="0">
                <a:solidFill>
                  <a:schemeClr val="accent5"/>
                </a:solidFill>
              </a:rPr>
              <a:t>In the US, over 50% of </a:t>
            </a:r>
            <a:r>
              <a:rPr lang="en-US" b="1" u="sng" dirty="0">
                <a:solidFill>
                  <a:schemeClr val="accent5"/>
                </a:solidFill>
              </a:rPr>
              <a:t>public school</a:t>
            </a:r>
            <a:r>
              <a:rPr lang="en-US" b="1" dirty="0">
                <a:solidFill>
                  <a:schemeClr val="accent5"/>
                </a:solidFill>
              </a:rPr>
              <a:t> students identify as part of the racial or ethnic minority group (NCES, 2020).</a:t>
            </a:r>
          </a:p>
        </p:txBody>
      </p:sp>
      <p:sp>
        <p:nvSpPr>
          <p:cNvPr id="56" name="Google Shape;55;p13">
            <a:extLst>
              <a:ext uri="{FF2B5EF4-FFF2-40B4-BE49-F238E27FC236}">
                <a16:creationId xmlns:a16="http://schemas.microsoft.com/office/drawing/2014/main" id="{5E1A6328-D001-4309-4BF9-ED7EA2835C8E}"/>
              </a:ext>
            </a:extLst>
          </p:cNvPr>
          <p:cNvSpPr txBox="1">
            <a:spLocks/>
          </p:cNvSpPr>
          <p:nvPr/>
        </p:nvSpPr>
        <p:spPr>
          <a:xfrm>
            <a:off x="6820629" y="9811914"/>
            <a:ext cx="5027586" cy="28382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5000"/>
              </a:lnSpc>
              <a:spcBef>
                <a:spcPts val="1200"/>
              </a:spcBef>
              <a:spcAft>
                <a:spcPts val="600"/>
              </a:spcAft>
              <a:defRPr sz="2500" spc="300">
                <a:latin typeface="Poppins Light" pitchFamily="2" charset="77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pPr algn="ctr"/>
            <a:r>
              <a:rPr lang="en-US" b="1" dirty="0">
                <a:solidFill>
                  <a:schemeClr val="accent5"/>
                </a:solidFill>
              </a:rPr>
              <a:t>By 2025, it is projected that </a:t>
            </a:r>
            <a:r>
              <a:rPr lang="en-US" b="1" u="sng" dirty="0">
                <a:solidFill>
                  <a:schemeClr val="accent5"/>
                </a:solidFill>
              </a:rPr>
              <a:t>students of color</a:t>
            </a:r>
            <a:r>
              <a:rPr lang="en-US" b="1" dirty="0">
                <a:solidFill>
                  <a:schemeClr val="accent5"/>
                </a:solidFill>
              </a:rPr>
              <a:t> will make up the majority in US classrooms.</a:t>
            </a:r>
          </a:p>
        </p:txBody>
      </p:sp>
      <p:sp>
        <p:nvSpPr>
          <p:cNvPr id="61" name="Google Shape;55;p13">
            <a:extLst>
              <a:ext uri="{FF2B5EF4-FFF2-40B4-BE49-F238E27FC236}">
                <a16:creationId xmlns:a16="http://schemas.microsoft.com/office/drawing/2014/main" id="{FFD34A66-A50D-5515-FE07-9CE74B75D609}"/>
              </a:ext>
            </a:extLst>
          </p:cNvPr>
          <p:cNvSpPr txBox="1">
            <a:spLocks/>
          </p:cNvSpPr>
          <p:nvPr/>
        </p:nvSpPr>
        <p:spPr>
          <a:xfrm>
            <a:off x="12490945" y="9695924"/>
            <a:ext cx="5027586" cy="395396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5000"/>
              </a:lnSpc>
              <a:spcBef>
                <a:spcPts val="1200"/>
              </a:spcBef>
              <a:spcAft>
                <a:spcPts val="600"/>
              </a:spcAft>
              <a:defRPr sz="2500" spc="300">
                <a:latin typeface="Poppins Light" pitchFamily="2" charset="77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pPr algn="ctr"/>
            <a:r>
              <a:rPr lang="en-US" b="1" dirty="0">
                <a:solidFill>
                  <a:schemeClr val="accent5"/>
                </a:solidFill>
              </a:rPr>
              <a:t>Approximately 10.4% of US students are </a:t>
            </a:r>
            <a:r>
              <a:rPr lang="en-US" b="1" u="sng" dirty="0">
                <a:solidFill>
                  <a:schemeClr val="accent5"/>
                </a:solidFill>
              </a:rPr>
              <a:t>English language learners</a:t>
            </a:r>
            <a:r>
              <a:rPr lang="en-US" b="1" dirty="0">
                <a:solidFill>
                  <a:schemeClr val="accent5"/>
                </a:solidFill>
              </a:rPr>
              <a:t>, highlighting the need for culturally, responsive teaching (NCES, 2022).</a:t>
            </a:r>
          </a:p>
        </p:txBody>
      </p:sp>
      <p:sp>
        <p:nvSpPr>
          <p:cNvPr id="65" name="Google Shape;55;p13">
            <a:extLst>
              <a:ext uri="{FF2B5EF4-FFF2-40B4-BE49-F238E27FC236}">
                <a16:creationId xmlns:a16="http://schemas.microsoft.com/office/drawing/2014/main" id="{FBE0DD47-7265-06AE-CD94-F078C318A6A2}"/>
              </a:ext>
            </a:extLst>
          </p:cNvPr>
          <p:cNvSpPr txBox="1">
            <a:spLocks/>
          </p:cNvSpPr>
          <p:nvPr/>
        </p:nvSpPr>
        <p:spPr>
          <a:xfrm>
            <a:off x="18173382" y="9698414"/>
            <a:ext cx="5027586" cy="28382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5000"/>
              </a:lnSpc>
              <a:spcBef>
                <a:spcPts val="1200"/>
              </a:spcBef>
              <a:spcAft>
                <a:spcPts val="600"/>
              </a:spcAft>
              <a:defRPr sz="2500" spc="300">
                <a:latin typeface="Poppins Light" pitchFamily="2" charset="77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pPr algn="ctr"/>
            <a:r>
              <a:rPr lang="en-US" b="1" dirty="0">
                <a:solidFill>
                  <a:schemeClr val="accent5"/>
                </a:solidFill>
              </a:rPr>
              <a:t>72% of undergraduates received some type of federal student </a:t>
            </a:r>
            <a:r>
              <a:rPr lang="en-US" b="1" u="sng" dirty="0">
                <a:solidFill>
                  <a:schemeClr val="accent5"/>
                </a:solidFill>
              </a:rPr>
              <a:t>aid</a:t>
            </a:r>
            <a:r>
              <a:rPr lang="en-US" b="1" dirty="0">
                <a:solidFill>
                  <a:schemeClr val="accent5"/>
                </a:solidFill>
              </a:rPr>
              <a:t> in 2019-2020 (NCES, fast facts 2023)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F47252-C88B-9C62-757B-3557811FFEF4}"/>
              </a:ext>
            </a:extLst>
          </p:cNvPr>
          <p:cNvSpPr txBox="1"/>
          <p:nvPr/>
        </p:nvSpPr>
        <p:spPr>
          <a:xfrm>
            <a:off x="2167255" y="8378432"/>
            <a:ext cx="3536034" cy="129727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bg1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pPr algn="ctr">
              <a:lnSpc>
                <a:spcPct val="110000"/>
              </a:lnSpc>
            </a:pPr>
            <a:r>
              <a:rPr lang="en-US" sz="3600" spc="300" dirty="0">
                <a:solidFill>
                  <a:schemeClr val="tx2"/>
                </a:solidFill>
              </a:rPr>
              <a:t>Enrollment Pain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61FEFC3-0BB5-9F90-07EF-C96880BA15F6}"/>
              </a:ext>
            </a:extLst>
          </p:cNvPr>
          <p:cNvSpPr txBox="1"/>
          <p:nvPr/>
        </p:nvSpPr>
        <p:spPr>
          <a:xfrm>
            <a:off x="7803121" y="8378432"/>
            <a:ext cx="3855479" cy="129727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bg1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pPr algn="ctr">
              <a:lnSpc>
                <a:spcPct val="110000"/>
              </a:lnSpc>
            </a:pPr>
            <a:r>
              <a:rPr lang="en-US" sz="3600" spc="300" dirty="0">
                <a:solidFill>
                  <a:schemeClr val="tx2"/>
                </a:solidFill>
              </a:rPr>
              <a:t>Achievement Pain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AEB6A5D-CA50-0F35-12D0-7E21317355E0}"/>
              </a:ext>
            </a:extLst>
          </p:cNvPr>
          <p:cNvSpPr txBox="1"/>
          <p:nvPr/>
        </p:nvSpPr>
        <p:spPr>
          <a:xfrm>
            <a:off x="13520008" y="8378431"/>
            <a:ext cx="3062603" cy="129727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bg1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pPr algn="ctr">
              <a:lnSpc>
                <a:spcPct val="110000"/>
              </a:lnSpc>
            </a:pPr>
            <a:r>
              <a:rPr lang="en-US" sz="3600" spc="300" dirty="0">
                <a:solidFill>
                  <a:schemeClr val="tx2"/>
                </a:solidFill>
              </a:rPr>
              <a:t>Outcome Pain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E0B27B9-0F94-5CC5-3BE6-1BBCFBE77460}"/>
              </a:ext>
            </a:extLst>
          </p:cNvPr>
          <p:cNvSpPr txBox="1"/>
          <p:nvPr/>
        </p:nvSpPr>
        <p:spPr>
          <a:xfrm>
            <a:off x="19155874" y="8373527"/>
            <a:ext cx="3062603" cy="129727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bg1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pPr algn="ctr">
              <a:lnSpc>
                <a:spcPct val="110000"/>
              </a:lnSpc>
            </a:pPr>
            <a:r>
              <a:rPr lang="en-US" sz="3600" spc="300" dirty="0">
                <a:solidFill>
                  <a:schemeClr val="tx2"/>
                </a:solidFill>
              </a:rPr>
              <a:t>Strategic Pain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072F846-4E17-E144-619B-32ED0B6C04FC}"/>
              </a:ext>
            </a:extLst>
          </p:cNvPr>
          <p:cNvSpPr txBox="1"/>
          <p:nvPr/>
        </p:nvSpPr>
        <p:spPr>
          <a:xfrm>
            <a:off x="2097056" y="5236192"/>
            <a:ext cx="8391650" cy="6068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5000"/>
              </a:lnSpc>
              <a:spcBef>
                <a:spcPts val="1200"/>
              </a:spcBef>
              <a:spcAft>
                <a:spcPts val="600"/>
              </a:spcAft>
              <a:defRPr sz="2500" spc="300">
                <a:latin typeface="Poppins Light" pitchFamily="2" charset="77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dirty="0">
                <a:solidFill>
                  <a:schemeClr val="accent5"/>
                </a:solidFill>
              </a:rPr>
              <a:t>DIVERSITY STATISTICS..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AC6D399-AA52-030C-9AF7-B4D77E715E04}"/>
              </a:ext>
            </a:extLst>
          </p:cNvPr>
          <p:cNvSpPr txBox="1"/>
          <p:nvPr/>
        </p:nvSpPr>
        <p:spPr>
          <a:xfrm>
            <a:off x="1429385" y="462146"/>
            <a:ext cx="5258899" cy="8525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100" b="0" i="0" spc="0" baseline="0">
                <a:solidFill>
                  <a:schemeClr val="tx2"/>
                </a:solidFill>
                <a:effectLst/>
                <a:latin typeface="Poppins Light" pitchFamily="2" charset="77"/>
                <a:ea typeface="Montserrat"/>
                <a:cs typeface="Poppins Light" pitchFamily="2" charset="77"/>
              </a:defRPr>
            </a:lvl1pPr>
            <a:lvl2pPr marL="1371326" lvl="1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2pPr>
            <a:lvl3pPr marL="2285543" lvl="2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3pPr>
            <a:lvl4pPr marL="3199760" lvl="3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4pPr>
            <a:lvl5pPr marL="4113977" lvl="4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 b="0" i="0" spc="-30" baseline="0">
                <a:effectLst/>
                <a:latin typeface="Montserrat" pitchFamily="2" charset="77"/>
                <a:ea typeface="Open Sans Light" panose="020B0306030504020204" pitchFamily="34" charset="0"/>
                <a:cs typeface="Open Sans Light" charset="0"/>
              </a:defRPr>
            </a:lvl5pPr>
            <a:lvl6pPr marL="5028194" lvl="5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6pPr>
            <a:lvl7pPr marL="5942411" lvl="6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7pPr>
            <a:lvl8pPr marL="6856628" lvl="7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8pPr>
            <a:lvl9pPr marL="7770846" lvl="8" indent="-45710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Arial" panose="020B0604020202020204" pitchFamily="34" charset="0"/>
              <a:buNone/>
              <a:defRPr sz="7500"/>
            </a:lvl9pPr>
          </a:lstStyle>
          <a:p>
            <a:r>
              <a:rPr lang="en-US" dirty="0"/>
              <a:t>Our costumer’s need</a:t>
            </a:r>
          </a:p>
        </p:txBody>
      </p:sp>
      <p:sp>
        <p:nvSpPr>
          <p:cNvPr id="25" name="TITLE">
            <a:extLst>
              <a:ext uri="{FF2B5EF4-FFF2-40B4-BE49-F238E27FC236}">
                <a16:creationId xmlns:a16="http://schemas.microsoft.com/office/drawing/2014/main" id="{23EC89A1-889B-E41F-F9F7-84799A30F555}"/>
              </a:ext>
            </a:extLst>
          </p:cNvPr>
          <p:cNvSpPr txBox="1"/>
          <p:nvPr/>
        </p:nvSpPr>
        <p:spPr>
          <a:xfrm>
            <a:off x="2097056" y="2281185"/>
            <a:ext cx="8391650" cy="2769989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lnSpc>
                <a:spcPts val="9560"/>
              </a:lnSpc>
              <a:defRPr sz="8000" b="1" spc="300">
                <a:solidFill>
                  <a:schemeClr val="tx2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defRPr>
            </a:lvl1pPr>
          </a:lstStyle>
          <a:p>
            <a:pPr>
              <a:lnSpc>
                <a:spcPct val="110000"/>
              </a:lnSpc>
            </a:pPr>
            <a:r>
              <a:rPr lang="en-US" dirty="0"/>
              <a:t>Costumer</a:t>
            </a:r>
            <a:br>
              <a:rPr lang="en-US" dirty="0"/>
            </a:br>
            <a:r>
              <a:rPr lang="en-US" dirty="0"/>
              <a:t>Pain Points⛽️</a:t>
            </a:r>
          </a:p>
        </p:txBody>
      </p:sp>
    </p:spTree>
    <p:extLst>
      <p:ext uri="{BB962C8B-B14F-4D97-AF65-F5344CB8AC3E}">
        <p14:creationId xmlns:p14="http://schemas.microsoft.com/office/powerpoint/2010/main" val="2024362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2013 - 2022 Theme">
  <a:themeElements>
    <a:clrScheme name="PRODUCT 4">
      <a:dk1>
        <a:srgbClr val="7B7993"/>
      </a:dk1>
      <a:lt1>
        <a:srgbClr val="FFFFFF"/>
      </a:lt1>
      <a:dk2>
        <a:srgbClr val="B80000"/>
      </a:dk2>
      <a:lt2>
        <a:srgbClr val="E7E6E6"/>
      </a:lt2>
      <a:accent1>
        <a:srgbClr val="D30000"/>
      </a:accent1>
      <a:accent2>
        <a:srgbClr val="C5040E"/>
      </a:accent2>
      <a:accent3>
        <a:srgbClr val="B80000"/>
      </a:accent3>
      <a:accent4>
        <a:srgbClr val="740000"/>
      </a:accent4>
      <a:accent5>
        <a:srgbClr val="000000"/>
      </a:accent5>
      <a:accent6>
        <a:srgbClr val="E7E6E6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87485</TotalTime>
  <Words>1693</Words>
  <Application>Microsoft Office PowerPoint</Application>
  <PresentationFormat>Custom</PresentationFormat>
  <Paragraphs>313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Aptos</vt:lpstr>
      <vt:lpstr>Arial</vt:lpstr>
      <vt:lpstr>Poppins</vt:lpstr>
      <vt:lpstr>Poppins Light</vt:lpstr>
      <vt:lpstr>Poppins Medium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Slides</dc:title>
  <dc:subject>Templates</dc:subject>
  <dc:creator>Jordan Martin, CST, CRCST</dc:creator>
  <cp:keywords/>
  <dc:description/>
  <cp:lastModifiedBy>Jordan Martin, CST, CRCST</cp:lastModifiedBy>
  <cp:revision>9868</cp:revision>
  <cp:lastPrinted>2019-09-18T23:04:43Z</cp:lastPrinted>
  <dcterms:created xsi:type="dcterms:W3CDTF">2014-11-12T21:47:38Z</dcterms:created>
  <dcterms:modified xsi:type="dcterms:W3CDTF">2024-12-06T15:54:50Z</dcterms:modified>
  <cp:category/>
</cp:coreProperties>
</file>